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6"/>
  </p:notesMasterIdLst>
  <p:sldIdLst>
    <p:sldId id="256" r:id="rId2"/>
    <p:sldId id="286" r:id="rId3"/>
    <p:sldId id="290" r:id="rId4"/>
    <p:sldId id="276" r:id="rId5"/>
    <p:sldId id="289" r:id="rId6"/>
    <p:sldId id="291" r:id="rId7"/>
    <p:sldId id="292" r:id="rId8"/>
    <p:sldId id="288" r:id="rId9"/>
    <p:sldId id="303" r:id="rId10"/>
    <p:sldId id="304" r:id="rId11"/>
    <p:sldId id="306" r:id="rId12"/>
    <p:sldId id="307" r:id="rId13"/>
    <p:sldId id="308" r:id="rId14"/>
    <p:sldId id="309" r:id="rId15"/>
    <p:sldId id="315" r:id="rId16"/>
    <p:sldId id="316" r:id="rId17"/>
    <p:sldId id="310" r:id="rId18"/>
    <p:sldId id="311" r:id="rId19"/>
    <p:sldId id="298" r:id="rId20"/>
    <p:sldId id="322" r:id="rId21"/>
    <p:sldId id="321" r:id="rId22"/>
    <p:sldId id="319" r:id="rId23"/>
    <p:sldId id="320" r:id="rId24"/>
    <p:sldId id="297" r:id="rId25"/>
    <p:sldId id="317" r:id="rId26"/>
    <p:sldId id="300" r:id="rId27"/>
    <p:sldId id="283" r:id="rId28"/>
    <p:sldId id="282" r:id="rId29"/>
    <p:sldId id="279" r:id="rId30"/>
    <p:sldId id="324" r:id="rId31"/>
    <p:sldId id="263" r:id="rId32"/>
    <p:sldId id="260" r:id="rId33"/>
    <p:sldId id="275" r:id="rId34"/>
    <p:sldId id="274" r:id="rId35"/>
    <p:sldId id="272" r:id="rId36"/>
    <p:sldId id="323" r:id="rId37"/>
    <p:sldId id="261" r:id="rId38"/>
    <p:sldId id="266" r:id="rId39"/>
    <p:sldId id="267" r:id="rId40"/>
    <p:sldId id="258" r:id="rId41"/>
    <p:sldId id="295" r:id="rId42"/>
    <p:sldId id="270" r:id="rId43"/>
    <p:sldId id="280" r:id="rId44"/>
    <p:sldId id="281" r:id="rId45"/>
    <p:sldId id="284" r:id="rId46"/>
    <p:sldId id="278" r:id="rId47"/>
    <p:sldId id="268" r:id="rId48"/>
    <p:sldId id="325" r:id="rId49"/>
    <p:sldId id="326" r:id="rId50"/>
    <p:sldId id="273" r:id="rId51"/>
    <p:sldId id="294" r:id="rId52"/>
    <p:sldId id="293" r:id="rId53"/>
    <p:sldId id="285" r:id="rId54"/>
    <p:sldId id="302" r:id="rId55"/>
  </p:sldIdLst>
  <p:sldSz cx="9144000" cy="6858000" type="screen4x3"/>
  <p:notesSz cx="6986588" cy="9272588"/>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FF00"/>
    <a:srgbClr val="00CCFF"/>
    <a:srgbClr val="006666"/>
    <a:srgbClr val="333399"/>
    <a:srgbClr val="FF0066"/>
    <a:srgbClr val="CCFF66"/>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5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894" tIns="46447" rIns="92894" bIns="46447" numCol="1" anchor="t" anchorCtr="0" compatLnSpc="1">
            <a:prstTxWarp prst="textNoShape">
              <a:avLst/>
            </a:prstTxWarp>
          </a:bodyPr>
          <a:lstStyle>
            <a:lvl1pPr defTabSz="928688" eaLnBrk="1" hangingPunct="1">
              <a:defRPr sz="1200">
                <a:cs typeface="+mn-cs"/>
              </a:defRPr>
            </a:lvl1pPr>
          </a:lstStyle>
          <a:p>
            <a:pPr>
              <a:defRPr/>
            </a:pPr>
            <a:endParaRPr lang="en-US"/>
          </a:p>
        </p:txBody>
      </p:sp>
      <p:sp>
        <p:nvSpPr>
          <p:cNvPr id="26627" name="Rectangle 3"/>
          <p:cNvSpPr>
            <a:spLocks noGrp="1" noChangeArrowheads="1"/>
          </p:cNvSpPr>
          <p:nvPr>
            <p:ph type="dt" idx="1"/>
          </p:nvPr>
        </p:nvSpPr>
        <p:spPr bwMode="auto">
          <a:xfrm>
            <a:off x="3957638" y="0"/>
            <a:ext cx="30273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894" tIns="46447" rIns="92894" bIns="46447" numCol="1" anchor="t" anchorCtr="0" compatLnSpc="1">
            <a:prstTxWarp prst="textNoShape">
              <a:avLst/>
            </a:prstTxWarp>
          </a:bodyPr>
          <a:lstStyle>
            <a:lvl1pPr algn="r" defTabSz="928688" eaLnBrk="1" hangingPunct="1">
              <a:defRPr sz="1200">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698500" y="4403725"/>
            <a:ext cx="5589588" cy="41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894" tIns="46447" rIns="92894" bIns="4644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807450"/>
            <a:ext cx="302736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894" tIns="46447" rIns="92894" bIns="46447" numCol="1" anchor="b" anchorCtr="0" compatLnSpc="1">
            <a:prstTxWarp prst="textNoShape">
              <a:avLst/>
            </a:prstTxWarp>
          </a:bodyPr>
          <a:lstStyle>
            <a:lvl1pPr defTabSz="928688" eaLnBrk="1" hangingPunct="1">
              <a:defRPr sz="120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57638" y="8807450"/>
            <a:ext cx="30273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894" tIns="46447" rIns="92894" bIns="46447" numCol="1" anchor="b" anchorCtr="0" compatLnSpc="1">
            <a:prstTxWarp prst="textNoShape">
              <a:avLst/>
            </a:prstTxWarp>
          </a:bodyPr>
          <a:lstStyle>
            <a:lvl1pPr algn="r" defTabSz="928688" eaLnBrk="1" hangingPunct="1">
              <a:defRPr sz="1200">
                <a:cs typeface="+mn-cs"/>
              </a:defRPr>
            </a:lvl1pPr>
          </a:lstStyle>
          <a:p>
            <a:pPr>
              <a:defRPr/>
            </a:pPr>
            <a:fld id="{1137A622-6557-4A49-B346-9DF75AD1728B}" type="slidenum">
              <a:rPr lang="en-US"/>
              <a:pPr>
                <a:defRPr/>
              </a:pPr>
              <a:t>‹#›</a:t>
            </a:fld>
            <a:endParaRPr lang="en-US"/>
          </a:p>
        </p:txBody>
      </p:sp>
    </p:spTree>
    <p:extLst>
      <p:ext uri="{BB962C8B-B14F-4D97-AF65-F5344CB8AC3E}">
        <p14:creationId xmlns:p14="http://schemas.microsoft.com/office/powerpoint/2010/main" val="2495511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E2CAC4-8A6C-B946-94BF-FC35E386F135}" type="slidenum">
              <a:rPr lang="en-US"/>
              <a:pPr>
                <a:defRPr/>
              </a:pPr>
              <a:t>1</a:t>
            </a:fld>
            <a:endParaRPr lang="en-US"/>
          </a:p>
        </p:txBody>
      </p:sp>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1D99F5-630A-F340-AB85-AE8961C2F85D}" type="slidenum">
              <a:rPr lang="en-US"/>
              <a:pPr>
                <a:defRPr/>
              </a:pPr>
              <a:t>31</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66EF19-2DE7-8341-8D02-540E3F9F3672}" type="slidenum">
              <a:rPr lang="en-US"/>
              <a:pPr>
                <a:defRPr/>
              </a:pPr>
              <a:t>32</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99C467-923E-7E49-B1F4-8B22DD4EB0A9}" type="slidenum">
              <a:rPr lang="en-US"/>
              <a:pPr>
                <a:defRPr/>
              </a:pPr>
              <a:t>35</a:t>
            </a:fld>
            <a:endParaRPr lang="en-US"/>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99C467-923E-7E49-B1F4-8B22DD4EB0A9}" type="slidenum">
              <a:rPr lang="en-US"/>
              <a:pPr>
                <a:defRPr/>
              </a:pPr>
              <a:t>36</a:t>
            </a:fld>
            <a:endParaRPr lang="en-US"/>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810BAF-73E4-7645-B9DA-CFD3BED2B53F}" type="slidenum">
              <a:rPr lang="en-US"/>
              <a:pPr>
                <a:defRPr/>
              </a:pPr>
              <a:t>37</a:t>
            </a:fld>
            <a:endParaRPr lang="en-US"/>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99C839-1C27-2745-B176-4CA388BE9B44}" type="slidenum">
              <a:rPr lang="en-US"/>
              <a:pPr>
                <a:defRPr/>
              </a:pPr>
              <a:t>38</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4E4C26-044B-694C-B16B-4C35CE6514E4}" type="slidenum">
              <a:rPr lang="en-US"/>
              <a:pPr>
                <a:defRPr/>
              </a:pPr>
              <a:t>39</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60C2DE-71EB-0841-B30A-167E27F71C8F}" type="slidenum">
              <a:rPr lang="en-US"/>
              <a:pPr>
                <a:defRPr/>
              </a:pPr>
              <a:t>40</a:t>
            </a:fld>
            <a:endParaRPr lang="en-US"/>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F3A30A-2245-4842-BC98-CF23BCF6CB9E}" type="slidenum">
              <a:rPr lang="en-US"/>
              <a:pPr>
                <a:defRPr/>
              </a:pPr>
              <a:t>42</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C56B9F-7BA6-344A-9428-6AC79CBD134E}" type="slidenum">
              <a:rPr lang="en-US"/>
              <a:pPr>
                <a:defRPr/>
              </a:pPr>
              <a:t>47</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10</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C56B9F-7BA6-344A-9428-6AC79CBD134E}" type="slidenum">
              <a:rPr lang="en-US"/>
              <a:pPr>
                <a:defRPr/>
              </a:pPr>
              <a:t>48</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C56B9F-7BA6-344A-9428-6AC79CBD134E}" type="slidenum">
              <a:rPr lang="en-US"/>
              <a:pPr>
                <a:defRPr/>
              </a:pPr>
              <a:t>49</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2D3583-FFB0-C644-A186-7755CEFB3563}" type="slidenum">
              <a:rPr lang="en-US"/>
              <a:pPr>
                <a:defRPr/>
              </a:pPr>
              <a:t>50</a:t>
            </a:fld>
            <a:endParaRPr lang="en-US"/>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11</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12</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13</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14</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15</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17</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C6A968-0AA6-E549-85CD-C9011A114F9E}" type="slidenum">
              <a:rPr lang="en-US"/>
              <a:pPr>
                <a:defRPr/>
              </a:pPr>
              <a:t>18</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274638" y="550863"/>
            <a:ext cx="8237537" cy="1143000"/>
          </a:xfrm>
        </p:spPr>
        <p:txBody>
          <a:bodyPr/>
          <a:lstStyle>
            <a:lvl1pPr>
              <a:defRPr sz="4000"/>
            </a:lvl1pPr>
          </a:lstStyle>
          <a:p>
            <a:pPr lvl="0"/>
            <a:r>
              <a:rPr lang="en-US" noProof="0" smtClean="0"/>
              <a:t>Click to edit Master title style</a:t>
            </a:r>
          </a:p>
        </p:txBody>
      </p:sp>
      <p:sp>
        <p:nvSpPr>
          <p:cNvPr id="41987" name="Rectangle 3"/>
          <p:cNvSpPr>
            <a:spLocks noGrp="1" noChangeArrowheads="1"/>
          </p:cNvSpPr>
          <p:nvPr>
            <p:ph type="subTitle" idx="1"/>
          </p:nvPr>
        </p:nvSpPr>
        <p:spPr>
          <a:xfrm>
            <a:off x="206375" y="2754313"/>
            <a:ext cx="5697538" cy="608012"/>
          </a:xfrm>
        </p:spPr>
        <p:txBody>
          <a:bodyPr/>
          <a:lstStyle>
            <a:lvl1pPr marL="0" indent="0">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292100" y="6196013"/>
            <a:ext cx="1905000" cy="458787"/>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746375" y="6196013"/>
            <a:ext cx="3981450" cy="458787"/>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246938" y="6196013"/>
            <a:ext cx="1676400" cy="458787"/>
          </a:xfrm>
        </p:spPr>
        <p:txBody>
          <a:bodyPr/>
          <a:lstStyle>
            <a:lvl1pPr>
              <a:defRPr sz="1400"/>
            </a:lvl1pPr>
          </a:lstStyle>
          <a:p>
            <a:pPr>
              <a:defRPr/>
            </a:pPr>
            <a:fld id="{E5479108-86D7-0442-AB8D-BC1B48468330}" type="slidenum">
              <a:rPr lang="en-US"/>
              <a:pPr>
                <a:defRPr/>
              </a:pPr>
              <a:t>‹#›</a:t>
            </a:fld>
            <a:endParaRPr lang="en-US"/>
          </a:p>
        </p:txBody>
      </p:sp>
    </p:spTree>
    <p:extLst>
      <p:ext uri="{BB962C8B-B14F-4D97-AF65-F5344CB8AC3E}">
        <p14:creationId xmlns:p14="http://schemas.microsoft.com/office/powerpoint/2010/main" val="179845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D370E1-28B0-8647-8624-4EB11BC1B7CD}" type="slidenum">
              <a:rPr lang="en-US"/>
              <a:pPr>
                <a:defRPr/>
              </a:pPr>
              <a:t>‹#›</a:t>
            </a:fld>
            <a:endParaRPr lang="en-US"/>
          </a:p>
        </p:txBody>
      </p:sp>
    </p:spTree>
    <p:extLst>
      <p:ext uri="{BB962C8B-B14F-4D97-AF65-F5344CB8AC3E}">
        <p14:creationId xmlns:p14="http://schemas.microsoft.com/office/powerpoint/2010/main" val="940341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3" y="138113"/>
            <a:ext cx="2195512" cy="5921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7800" y="138113"/>
            <a:ext cx="6437313" cy="5921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18069B-ECB8-E643-8450-A30D86CB191A}" type="slidenum">
              <a:rPr lang="en-US"/>
              <a:pPr>
                <a:defRPr/>
              </a:pPr>
              <a:t>‹#›</a:t>
            </a:fld>
            <a:endParaRPr lang="en-US"/>
          </a:p>
        </p:txBody>
      </p:sp>
    </p:spTree>
    <p:extLst>
      <p:ext uri="{BB962C8B-B14F-4D97-AF65-F5344CB8AC3E}">
        <p14:creationId xmlns:p14="http://schemas.microsoft.com/office/powerpoint/2010/main" val="42541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6375" y="138113"/>
            <a:ext cx="7343775"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7800" y="1652588"/>
            <a:ext cx="4316413"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52588"/>
            <a:ext cx="4316412"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8A257C-4B77-0F4F-BB37-C2789612CF60}" type="slidenum">
              <a:rPr lang="en-US"/>
              <a:pPr>
                <a:defRPr/>
              </a:pPr>
              <a:t>‹#›</a:t>
            </a:fld>
            <a:endParaRPr lang="en-US"/>
          </a:p>
        </p:txBody>
      </p:sp>
    </p:spTree>
    <p:extLst>
      <p:ext uri="{BB962C8B-B14F-4D97-AF65-F5344CB8AC3E}">
        <p14:creationId xmlns:p14="http://schemas.microsoft.com/office/powerpoint/2010/main" val="147227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9998C-93DA-674F-8BB1-5A9310BD42D2}" type="slidenum">
              <a:rPr lang="en-US"/>
              <a:pPr>
                <a:defRPr/>
              </a:pPr>
              <a:t>‹#›</a:t>
            </a:fld>
            <a:endParaRPr lang="en-US"/>
          </a:p>
        </p:txBody>
      </p:sp>
    </p:spTree>
    <p:extLst>
      <p:ext uri="{BB962C8B-B14F-4D97-AF65-F5344CB8AC3E}">
        <p14:creationId xmlns:p14="http://schemas.microsoft.com/office/powerpoint/2010/main" val="309755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42149-EC28-2941-B138-7B2DC63ECEF6}" type="slidenum">
              <a:rPr lang="en-US"/>
              <a:pPr>
                <a:defRPr/>
              </a:pPr>
              <a:t>‹#›</a:t>
            </a:fld>
            <a:endParaRPr lang="en-US"/>
          </a:p>
        </p:txBody>
      </p:sp>
    </p:spTree>
    <p:extLst>
      <p:ext uri="{BB962C8B-B14F-4D97-AF65-F5344CB8AC3E}">
        <p14:creationId xmlns:p14="http://schemas.microsoft.com/office/powerpoint/2010/main" val="417576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7800" y="1652588"/>
            <a:ext cx="4316413"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52588"/>
            <a:ext cx="4316412"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DF2BE8-2709-A34E-BC26-A0F1824FFC3E}" type="slidenum">
              <a:rPr lang="en-US"/>
              <a:pPr>
                <a:defRPr/>
              </a:pPr>
              <a:t>‹#›</a:t>
            </a:fld>
            <a:endParaRPr lang="en-US"/>
          </a:p>
        </p:txBody>
      </p:sp>
    </p:spTree>
    <p:extLst>
      <p:ext uri="{BB962C8B-B14F-4D97-AF65-F5344CB8AC3E}">
        <p14:creationId xmlns:p14="http://schemas.microsoft.com/office/powerpoint/2010/main" val="295817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33C6A-E638-5A4B-AE6F-9CE3DABD9492}" type="slidenum">
              <a:rPr lang="en-US"/>
              <a:pPr>
                <a:defRPr/>
              </a:pPr>
              <a:t>‹#›</a:t>
            </a:fld>
            <a:endParaRPr lang="en-US"/>
          </a:p>
        </p:txBody>
      </p:sp>
    </p:spTree>
    <p:extLst>
      <p:ext uri="{BB962C8B-B14F-4D97-AF65-F5344CB8AC3E}">
        <p14:creationId xmlns:p14="http://schemas.microsoft.com/office/powerpoint/2010/main" val="408710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4D03F5-67A2-944E-BF4D-4C510D7D705D}" type="slidenum">
              <a:rPr lang="en-US"/>
              <a:pPr>
                <a:defRPr/>
              </a:pPr>
              <a:t>‹#›</a:t>
            </a:fld>
            <a:endParaRPr lang="en-US"/>
          </a:p>
        </p:txBody>
      </p:sp>
    </p:spTree>
    <p:extLst>
      <p:ext uri="{BB962C8B-B14F-4D97-AF65-F5344CB8AC3E}">
        <p14:creationId xmlns:p14="http://schemas.microsoft.com/office/powerpoint/2010/main" val="378961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431FC2-D339-264D-9506-CEE30989D861}" type="slidenum">
              <a:rPr lang="en-US"/>
              <a:pPr>
                <a:defRPr/>
              </a:pPr>
              <a:t>‹#›</a:t>
            </a:fld>
            <a:endParaRPr lang="en-US"/>
          </a:p>
        </p:txBody>
      </p:sp>
    </p:spTree>
    <p:extLst>
      <p:ext uri="{BB962C8B-B14F-4D97-AF65-F5344CB8AC3E}">
        <p14:creationId xmlns:p14="http://schemas.microsoft.com/office/powerpoint/2010/main" val="1977494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84D6-F148-C74C-ACFB-272EB400FE5E}" type="slidenum">
              <a:rPr lang="en-US"/>
              <a:pPr>
                <a:defRPr/>
              </a:pPr>
              <a:t>‹#›</a:t>
            </a:fld>
            <a:endParaRPr lang="en-US"/>
          </a:p>
        </p:txBody>
      </p:sp>
    </p:spTree>
    <p:extLst>
      <p:ext uri="{BB962C8B-B14F-4D97-AF65-F5344CB8AC3E}">
        <p14:creationId xmlns:p14="http://schemas.microsoft.com/office/powerpoint/2010/main" val="164546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A1985F-F5A1-CE43-B99B-E7321B016BDC}" type="slidenum">
              <a:rPr lang="en-US"/>
              <a:pPr>
                <a:defRPr/>
              </a:pPr>
              <a:t>‹#›</a:t>
            </a:fld>
            <a:endParaRPr lang="en-US"/>
          </a:p>
        </p:txBody>
      </p:sp>
    </p:spTree>
    <p:extLst>
      <p:ext uri="{BB962C8B-B14F-4D97-AF65-F5344CB8AC3E}">
        <p14:creationId xmlns:p14="http://schemas.microsoft.com/office/powerpoint/2010/main" val="176770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206375" y="138113"/>
            <a:ext cx="734377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177800" y="1652588"/>
            <a:ext cx="8785225"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64" name="Rectangle 4"/>
          <p:cNvSpPr>
            <a:spLocks noGrp="1" noChangeArrowheads="1"/>
          </p:cNvSpPr>
          <p:nvPr>
            <p:ph type="dt" sz="half" idx="2"/>
          </p:nvPr>
        </p:nvSpPr>
        <p:spPr bwMode="auto">
          <a:xfrm>
            <a:off x="153988"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8" rIns="91436" bIns="45718" numCol="1" anchor="t" anchorCtr="0" compatLnSpc="1">
            <a:prstTxWarp prst="textNoShape">
              <a:avLst/>
            </a:prstTxWarp>
          </a:bodyPr>
          <a:lstStyle>
            <a:lvl1pPr>
              <a:defRPr sz="1300">
                <a:cs typeface="+mn-cs"/>
              </a:defRPr>
            </a:lvl1pPr>
          </a:lstStyle>
          <a:p>
            <a:pPr>
              <a:defRPr/>
            </a:pPr>
            <a:endParaRPr lang="en-US"/>
          </a:p>
        </p:txBody>
      </p:sp>
      <p:sp>
        <p:nvSpPr>
          <p:cNvPr id="40965" name="Rectangle 5"/>
          <p:cNvSpPr>
            <a:spLocks noGrp="1" noChangeArrowheads="1"/>
          </p:cNvSpPr>
          <p:nvPr>
            <p:ph type="ftr" sz="quarter" idx="3"/>
          </p:nvPr>
        </p:nvSpPr>
        <p:spPr bwMode="auto">
          <a:xfrm>
            <a:off x="3157538" y="6248400"/>
            <a:ext cx="289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8" rIns="91436" bIns="45718" numCol="1" anchor="t" anchorCtr="0" compatLnSpc="1">
            <a:prstTxWarp prst="textNoShape">
              <a:avLst/>
            </a:prstTxWarp>
          </a:bodyPr>
          <a:lstStyle>
            <a:lvl1pPr algn="ctr">
              <a:defRPr sz="1300">
                <a:cs typeface="+mn-cs"/>
              </a:defRPr>
            </a:lvl1pPr>
          </a:lstStyle>
          <a:p>
            <a:pPr>
              <a:defRPr/>
            </a:pPr>
            <a:endParaRPr lang="en-US"/>
          </a:p>
        </p:txBody>
      </p:sp>
      <p:sp>
        <p:nvSpPr>
          <p:cNvPr id="40966" name="Rectangle 6"/>
          <p:cNvSpPr>
            <a:spLocks noGrp="1" noChangeArrowheads="1"/>
          </p:cNvSpPr>
          <p:nvPr>
            <p:ph type="sldNum" sz="quarter" idx="4"/>
          </p:nvPr>
        </p:nvSpPr>
        <p:spPr bwMode="auto">
          <a:xfrm>
            <a:off x="7070725" y="62214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8" rIns="91436" bIns="45718" numCol="1" anchor="t" anchorCtr="0" compatLnSpc="1">
            <a:prstTxWarp prst="textNoShape">
              <a:avLst/>
            </a:prstTxWarp>
          </a:bodyPr>
          <a:lstStyle>
            <a:lvl1pPr algn="r">
              <a:defRPr sz="1300">
                <a:cs typeface="+mn-cs"/>
              </a:defRPr>
            </a:lvl1pPr>
          </a:lstStyle>
          <a:p>
            <a:pPr>
              <a:defRPr/>
            </a:pPr>
            <a:fld id="{D489023D-38C1-E148-AFF3-ACE85C845E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spcBef>
          <a:spcPct val="0"/>
        </a:spcBef>
        <a:spcAft>
          <a:spcPct val="0"/>
        </a:spcAft>
        <a:defRPr sz="3600" b="1">
          <a:solidFill>
            <a:schemeClr val="tx2"/>
          </a:solidFill>
          <a:latin typeface="+mj-lt"/>
          <a:ea typeface="+mj-ea"/>
          <a:cs typeface="ＭＳ Ｐゴシック" charset="0"/>
        </a:defRPr>
      </a:lvl1pPr>
      <a:lvl2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3600" b="1">
          <a:solidFill>
            <a:schemeClr val="tx2"/>
          </a:solidFill>
          <a:latin typeface="Arial" charset="0"/>
          <a:ea typeface="ＭＳ Ｐゴシック" charset="0"/>
        </a:defRPr>
      </a:lvl6pPr>
      <a:lvl7pPr marL="914400" algn="l" rtl="0" eaLnBrk="0" fontAlgn="base" hangingPunct="0">
        <a:spcBef>
          <a:spcPct val="0"/>
        </a:spcBef>
        <a:spcAft>
          <a:spcPct val="0"/>
        </a:spcAft>
        <a:defRPr sz="3600" b="1">
          <a:solidFill>
            <a:schemeClr val="tx2"/>
          </a:solidFill>
          <a:latin typeface="Arial" charset="0"/>
          <a:ea typeface="ＭＳ Ｐゴシック" charset="0"/>
        </a:defRPr>
      </a:lvl7pPr>
      <a:lvl8pPr marL="1371600" algn="l" rtl="0" eaLnBrk="0" fontAlgn="base" hangingPunct="0">
        <a:spcBef>
          <a:spcPct val="0"/>
        </a:spcBef>
        <a:spcAft>
          <a:spcPct val="0"/>
        </a:spcAft>
        <a:defRPr sz="3600" b="1">
          <a:solidFill>
            <a:schemeClr val="tx2"/>
          </a:solidFill>
          <a:latin typeface="Arial" charset="0"/>
          <a:ea typeface="ＭＳ Ｐゴシック" charset="0"/>
        </a:defRPr>
      </a:lvl8pPr>
      <a:lvl9pPr marL="1828800" algn="l" rtl="0" eaLnBrk="0" fontAlgn="base" hangingPunct="0">
        <a:spcBef>
          <a:spcPct val="0"/>
        </a:spcBef>
        <a:spcAft>
          <a:spcPct val="0"/>
        </a:spcAft>
        <a:defRPr sz="36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5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eaLnBrk="0" fontAlgn="base" hangingPunct="0">
        <a:spcBef>
          <a:spcPct val="20000"/>
        </a:spcBef>
        <a:spcAft>
          <a:spcPct val="0"/>
        </a:spcAft>
        <a:buChar char="»"/>
        <a:defRPr>
          <a:solidFill>
            <a:schemeClr val="tx1"/>
          </a:solidFill>
          <a:latin typeface="+mn-lt"/>
          <a:ea typeface="+mn-ea"/>
        </a:defRPr>
      </a:lvl6pPr>
      <a:lvl7pPr marL="2971800" indent="-228600" algn="l" rtl="0" eaLnBrk="0" fontAlgn="base" hangingPunct="0">
        <a:spcBef>
          <a:spcPct val="20000"/>
        </a:spcBef>
        <a:spcAft>
          <a:spcPct val="0"/>
        </a:spcAft>
        <a:buChar char="»"/>
        <a:defRPr>
          <a:solidFill>
            <a:schemeClr val="tx1"/>
          </a:solidFill>
          <a:latin typeface="+mn-lt"/>
          <a:ea typeface="+mn-ea"/>
        </a:defRPr>
      </a:lvl7pPr>
      <a:lvl8pPr marL="3429000" indent="-228600" algn="l" rtl="0" eaLnBrk="0" fontAlgn="base" hangingPunct="0">
        <a:spcBef>
          <a:spcPct val="20000"/>
        </a:spcBef>
        <a:spcAft>
          <a:spcPct val="0"/>
        </a:spcAft>
        <a:buChar char="»"/>
        <a:defRPr>
          <a:solidFill>
            <a:schemeClr val="tx1"/>
          </a:solidFill>
          <a:latin typeface="+mn-lt"/>
          <a:ea typeface="+mn-ea"/>
        </a:defRPr>
      </a:lvl8pPr>
      <a:lvl9pPr marL="3886200" indent="-228600" algn="l" rtl="0" eaLnBrk="0" fontAlgn="base" hangingPunct="0">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www.unicefusa.org/totonline/ru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accent6"/>
                </a:solidFill>
                <a:latin typeface="Chalkduster"/>
                <a:cs typeface="Chalkduster"/>
              </a:rPr>
              <a:t>Fundraising for </a:t>
            </a:r>
            <a:r>
              <a:rPr lang="en-US" dirty="0" err="1">
                <a:solidFill>
                  <a:schemeClr val="accent6"/>
                </a:solidFill>
                <a:latin typeface="Chalkduster"/>
                <a:cs typeface="Chalkduster"/>
              </a:rPr>
              <a:t>Unicef</a:t>
            </a:r>
            <a:r>
              <a:rPr lang="en-US" dirty="0">
                <a:solidFill>
                  <a:schemeClr val="accent6"/>
                </a:solidFill>
                <a:latin typeface="Chalkduster"/>
                <a:cs typeface="Chalkduster"/>
              </a:rPr>
              <a:t> </a:t>
            </a:r>
            <a:r>
              <a:rPr lang="en-US" dirty="0">
                <a:latin typeface="Chalkduster"/>
                <a:cs typeface="Chalkduster"/>
              </a:rPr>
              <a:t>: </a:t>
            </a:r>
            <a:r>
              <a:rPr lang="en-US" dirty="0" smtClean="0">
                <a:latin typeface="Chalkduster"/>
                <a:cs typeface="Chalkduster"/>
              </a:rPr>
              <a:t/>
            </a:r>
            <a:br>
              <a:rPr lang="en-US" dirty="0" smtClean="0">
                <a:latin typeface="Chalkduster"/>
                <a:cs typeface="Chalkduster"/>
              </a:rPr>
            </a:br>
            <a:r>
              <a:rPr lang="en-US" dirty="0" smtClean="0">
                <a:solidFill>
                  <a:srgbClr val="FF0000"/>
                </a:solidFill>
                <a:latin typeface="Chalkduster"/>
                <a:cs typeface="Chalkduster"/>
              </a:rPr>
              <a:t>Idea </a:t>
            </a:r>
            <a:r>
              <a:rPr lang="en-US" dirty="0">
                <a:solidFill>
                  <a:srgbClr val="FF0000"/>
                </a:solidFill>
                <a:latin typeface="Chalkduster"/>
                <a:cs typeface="Chalkduster"/>
              </a:rPr>
              <a:t>Sharing </a:t>
            </a:r>
          </a:p>
        </p:txBody>
      </p:sp>
      <p:sp>
        <p:nvSpPr>
          <p:cNvPr id="2081" name="Rectangle 33"/>
          <p:cNvSpPr>
            <a:spLocks noGrp="1" noChangeArrowheads="1"/>
          </p:cNvSpPr>
          <p:nvPr>
            <p:ph type="subTitle" idx="1"/>
          </p:nvPr>
        </p:nvSpPr>
        <p:spPr/>
        <p:txBody>
          <a:bodyPr/>
          <a:lstStyle/>
          <a:p>
            <a:pPr>
              <a:defRPr/>
            </a:pPr>
            <a:r>
              <a:rPr lang="en-US" sz="3300" dirty="0" smtClean="0">
                <a:solidFill>
                  <a:srgbClr val="006666"/>
                </a:solidFill>
                <a:effectLst>
                  <a:outerShdw blurRad="38100" dist="38100" dir="2700000" algn="tl">
                    <a:srgbClr val="DDDDDD"/>
                  </a:outerShdw>
                </a:effectLst>
                <a:latin typeface="BankGothic Md BT" charset="0"/>
                <a:cs typeface="+mn-cs"/>
              </a:rPr>
              <a:t>Prof. Sandra Cruz-Pol</a:t>
            </a:r>
          </a:p>
          <a:p>
            <a:pPr>
              <a:defRPr/>
            </a:pPr>
            <a:r>
              <a:rPr lang="en-US" sz="2800" dirty="0" smtClean="0">
                <a:solidFill>
                  <a:srgbClr val="006666"/>
                </a:solidFill>
                <a:effectLst>
                  <a:outerShdw blurRad="38100" dist="38100" dir="2700000" algn="tl">
                    <a:srgbClr val="DDDDDD"/>
                  </a:outerShdw>
                </a:effectLst>
                <a:latin typeface="BankGothic Md BT" charset="0"/>
                <a:cs typeface="+mn-cs"/>
              </a:rPr>
              <a:t>Univ. of Puerto Rico - Mayagüez</a:t>
            </a:r>
          </a:p>
          <a:p>
            <a:pPr>
              <a:defRPr/>
            </a:pPr>
            <a:r>
              <a:rPr lang="en-US" sz="2800" dirty="0">
                <a:solidFill>
                  <a:srgbClr val="2D2DB9"/>
                </a:solidFill>
                <a:effectLst>
                  <a:outerShdw blurRad="38100" dist="38100" dir="2700000" algn="tl">
                    <a:srgbClr val="DDDDDD"/>
                  </a:outerShdw>
                </a:effectLst>
                <a:latin typeface="BankGothic Md BT" charset="0"/>
                <a:cs typeface="+mn-cs"/>
              </a:rPr>
              <a:t>UNICEF </a:t>
            </a:r>
            <a:r>
              <a:rPr lang="en-US" sz="2800" dirty="0" smtClean="0">
                <a:solidFill>
                  <a:srgbClr val="006666"/>
                </a:solidFill>
                <a:effectLst>
                  <a:outerShdw blurRad="38100" dist="38100" dir="2700000" algn="tl">
                    <a:srgbClr val="DDDDDD"/>
                  </a:outerShdw>
                </a:effectLst>
                <a:latin typeface="BankGothic Md BT" charset="0"/>
                <a:cs typeface="+mn-cs"/>
              </a:rPr>
              <a:t>Team Advisor</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4465965"/>
            <a:ext cx="3505854" cy="235671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Unicef 007 lob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0"/>
            <a:ext cx="7010400"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761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4" name="Picture 8" descr="UnicefMon 005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7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64"/>
                                        </p:tgtEl>
                                        <p:attrNameLst>
                                          <p:attrName>style.visibility</p:attrName>
                                        </p:attrNameLst>
                                      </p:cBhvr>
                                      <p:to>
                                        <p:strVal val="visible"/>
                                      </p:to>
                                    </p:set>
                                    <p:animEffect transition="in" filter="checkerboard(across)">
                                      <p:cBhvr>
                                        <p:cTn id="7"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5" name="Picture 9" descr="UnicefMon 007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04435"/>
            <a:ext cx="6781800" cy="66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7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5065"/>
                                        </p:tgtEl>
                                        <p:attrNameLst>
                                          <p:attrName>style.visibility</p:attrName>
                                        </p:attrNameLst>
                                      </p:cBhvr>
                                      <p:to>
                                        <p:strVal val="visible"/>
                                      </p:to>
                                    </p:set>
                                    <p:anim calcmode="lin" valueType="num">
                                      <p:cBhvr>
                                        <p:cTn id="7" dur="1000" fill="hold"/>
                                        <p:tgtEl>
                                          <p:spTgt spid="45065"/>
                                        </p:tgtEl>
                                        <p:attrNameLst>
                                          <p:attrName>ppt_w</p:attrName>
                                        </p:attrNameLst>
                                      </p:cBhvr>
                                      <p:tavLst>
                                        <p:tav tm="0">
                                          <p:val>
                                            <p:strVal val="#ppt_w*0.70"/>
                                          </p:val>
                                        </p:tav>
                                        <p:tav tm="100000">
                                          <p:val>
                                            <p:strVal val="#ppt_w"/>
                                          </p:val>
                                        </p:tav>
                                      </p:tavLst>
                                    </p:anim>
                                    <p:anim calcmode="lin" valueType="num">
                                      <p:cBhvr>
                                        <p:cTn id="8" dur="1000" fill="hold"/>
                                        <p:tgtEl>
                                          <p:spTgt spid="45065"/>
                                        </p:tgtEl>
                                        <p:attrNameLst>
                                          <p:attrName>ppt_h</p:attrName>
                                        </p:attrNameLst>
                                      </p:cBhvr>
                                      <p:tavLst>
                                        <p:tav tm="0">
                                          <p:val>
                                            <p:strVal val="#ppt_h"/>
                                          </p:val>
                                        </p:tav>
                                        <p:tav tm="100000">
                                          <p:val>
                                            <p:strVal val="#ppt_h"/>
                                          </p:val>
                                        </p:tav>
                                      </p:tavLst>
                                    </p:anim>
                                    <p:animEffect transition="in" filter="fade">
                                      <p:cBhvr>
                                        <p:cTn id="9" dur="1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7" descr="UnicdefTue015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13395"/>
            <a:ext cx="9525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7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edge">
                                      <p:cBhvr>
                                        <p:cTn id="7" dur="20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6" name="Picture 10" descr="UnicefMon 009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56673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UnicefThu 005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1361" y="1143000"/>
            <a:ext cx="39497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7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5066"/>
                                        </p:tgtEl>
                                        <p:attrNameLst>
                                          <p:attrName>style.visibility</p:attrName>
                                        </p:attrNameLst>
                                      </p:cBhvr>
                                      <p:to>
                                        <p:strVal val="visible"/>
                                      </p:to>
                                    </p:set>
                                    <p:animEffect transition="in" filter="diamond(in)">
                                      <p:cBhvr>
                                        <p:cTn id="7" dur="2000"/>
                                        <p:tgtEl>
                                          <p:spTgt spid="45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45068"/>
                                        </p:tgtEl>
                                        <p:attrNameLst>
                                          <p:attrName>style.visibility</p:attrName>
                                        </p:attrNameLst>
                                      </p:cBhvr>
                                      <p:to>
                                        <p:strVal val="visible"/>
                                      </p:to>
                                    </p:set>
                                    <p:anim calcmode="lin" valueType="num">
                                      <p:cBhvr>
                                        <p:cTn id="12" dur="1000" fill="hold"/>
                                        <p:tgtEl>
                                          <p:spTgt spid="45068"/>
                                        </p:tgtEl>
                                        <p:attrNameLst>
                                          <p:attrName>ppt_w</p:attrName>
                                        </p:attrNameLst>
                                      </p:cBhvr>
                                      <p:tavLst>
                                        <p:tav tm="0">
                                          <p:val>
                                            <p:strVal val="#ppt_w*0.70"/>
                                          </p:val>
                                        </p:tav>
                                        <p:tav tm="100000">
                                          <p:val>
                                            <p:strVal val="#ppt_w"/>
                                          </p:val>
                                        </p:tav>
                                      </p:tavLst>
                                    </p:anim>
                                    <p:anim calcmode="lin" valueType="num">
                                      <p:cBhvr>
                                        <p:cTn id="13" dur="1000" fill="hold"/>
                                        <p:tgtEl>
                                          <p:spTgt spid="45068"/>
                                        </p:tgtEl>
                                        <p:attrNameLst>
                                          <p:attrName>ppt_h</p:attrName>
                                        </p:attrNameLst>
                                      </p:cBhvr>
                                      <p:tavLst>
                                        <p:tav tm="0">
                                          <p:val>
                                            <p:strVal val="#ppt_h"/>
                                          </p:val>
                                        </p:tav>
                                        <p:tav tm="100000">
                                          <p:val>
                                            <p:strVal val="#ppt_h"/>
                                          </p:val>
                                        </p:tav>
                                      </p:tavLst>
                                    </p:anim>
                                    <p:animEffect transition="in" filter="fade">
                                      <p:cBhvr>
                                        <p:cTn id="14" dur="10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7" name="Picture 11" descr="UnicefTue 007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250"/>
            <a:ext cx="9147608" cy="703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798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5067"/>
                                        </p:tgtEl>
                                        <p:attrNameLst>
                                          <p:attrName>style.visibility</p:attrName>
                                        </p:attrNameLst>
                                      </p:cBhvr>
                                      <p:to>
                                        <p:strVal val="visible"/>
                                      </p:to>
                                    </p:set>
                                    <p:anim calcmode="lin" valueType="num">
                                      <p:cBhvr>
                                        <p:cTn id="7" dur="1000" fill="hold"/>
                                        <p:tgtEl>
                                          <p:spTgt spid="45067"/>
                                        </p:tgtEl>
                                        <p:attrNameLst>
                                          <p:attrName>ppt_w</p:attrName>
                                        </p:attrNameLst>
                                      </p:cBhvr>
                                      <p:tavLst>
                                        <p:tav tm="0">
                                          <p:val>
                                            <p:strVal val="#ppt_w*0.70"/>
                                          </p:val>
                                        </p:tav>
                                        <p:tav tm="100000">
                                          <p:val>
                                            <p:strVal val="#ppt_w"/>
                                          </p:val>
                                        </p:tav>
                                      </p:tavLst>
                                    </p:anim>
                                    <p:anim calcmode="lin" valueType="num">
                                      <p:cBhvr>
                                        <p:cTn id="8" dur="1000" fill="hold"/>
                                        <p:tgtEl>
                                          <p:spTgt spid="45067"/>
                                        </p:tgtEl>
                                        <p:attrNameLst>
                                          <p:attrName>ppt_h</p:attrName>
                                        </p:attrNameLst>
                                      </p:cBhvr>
                                      <p:tavLst>
                                        <p:tav tm="0">
                                          <p:val>
                                            <p:strVal val="#ppt_h"/>
                                          </p:val>
                                        </p:tav>
                                        <p:tav tm="100000">
                                          <p:val>
                                            <p:strVal val="#ppt_h"/>
                                          </p:val>
                                        </p:tav>
                                      </p:tavLst>
                                    </p:anim>
                                    <p:animEffect transition="in" filter="fade">
                                      <p:cBhvr>
                                        <p:cTn id="9" dur="1000"/>
                                        <p:tgtEl>
                                          <p:spTgt spid="45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UNicefTue017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092200"/>
            <a:ext cx="6959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8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0" name="Picture 14" descr="UnicefMon 011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1" y="-34916"/>
            <a:ext cx="9601201" cy="68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7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blinds(horizontal)">
                                      <p:cBhvr>
                                        <p:cTn id="7" dur="5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0" name="Picture 14" descr="UnicefMon 011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8374"/>
            <a:ext cx="9144001" cy="683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unicef b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968750"/>
            <a:ext cx="7848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descr="unicef plac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2588" y="0"/>
            <a:ext cx="2411412" cy="636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37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blinds(horizontal)">
                                      <p:cBhvr>
                                        <p:cTn id="7" dur="500"/>
                                        <p:tgtEl>
                                          <p:spTgt spid="45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45071"/>
                                        </p:tgtEl>
                                        <p:attrNameLst>
                                          <p:attrName>style.visibility</p:attrName>
                                        </p:attrNameLst>
                                      </p:cBhvr>
                                      <p:to>
                                        <p:strVal val="visible"/>
                                      </p:to>
                                    </p:set>
                                    <p:anim calcmode="lin" valueType="num">
                                      <p:cBhvr>
                                        <p:cTn id="12" dur="1000" fill="hold"/>
                                        <p:tgtEl>
                                          <p:spTgt spid="45071"/>
                                        </p:tgtEl>
                                        <p:attrNameLst>
                                          <p:attrName>ppt_w</p:attrName>
                                        </p:attrNameLst>
                                      </p:cBhvr>
                                      <p:tavLst>
                                        <p:tav tm="0">
                                          <p:val>
                                            <p:strVal val="#ppt_w*0.70"/>
                                          </p:val>
                                        </p:tav>
                                        <p:tav tm="100000">
                                          <p:val>
                                            <p:strVal val="#ppt_w"/>
                                          </p:val>
                                        </p:tav>
                                      </p:tavLst>
                                    </p:anim>
                                    <p:anim calcmode="lin" valueType="num">
                                      <p:cBhvr>
                                        <p:cTn id="13" dur="1000" fill="hold"/>
                                        <p:tgtEl>
                                          <p:spTgt spid="45071"/>
                                        </p:tgtEl>
                                        <p:attrNameLst>
                                          <p:attrName>ppt_h</p:attrName>
                                        </p:attrNameLst>
                                      </p:cBhvr>
                                      <p:tavLst>
                                        <p:tav tm="0">
                                          <p:val>
                                            <p:strVal val="#ppt_h"/>
                                          </p:val>
                                        </p:tav>
                                        <p:tav tm="100000">
                                          <p:val>
                                            <p:strVal val="#ppt_h"/>
                                          </p:val>
                                        </p:tav>
                                      </p:tavLst>
                                    </p:anim>
                                    <p:animEffect transition="in" filter="fade">
                                      <p:cBhvr>
                                        <p:cTn id="14" dur="1000"/>
                                        <p:tgtEl>
                                          <p:spTgt spid="4507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45072"/>
                                        </p:tgtEl>
                                        <p:attrNameLst>
                                          <p:attrName>style.visibility</p:attrName>
                                        </p:attrNameLst>
                                      </p:cBhvr>
                                      <p:to>
                                        <p:strVal val="visible"/>
                                      </p:to>
                                    </p:set>
                                    <p:animEffect transition="in" filter="blinds(horizontal)">
                                      <p:cBhvr>
                                        <p:cTn id="19" dur="500"/>
                                        <p:tgtEl>
                                          <p:spTgt spid="45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Talent 4 Life (2005-</a:t>
            </a:r>
            <a:r>
              <a:rPr lang="en-US" u="sng" dirty="0" smtClean="0"/>
              <a:t>2006</a:t>
            </a:r>
            <a:r>
              <a:rPr lang="en-US" dirty="0" smtClean="0"/>
              <a:t>)</a:t>
            </a:r>
            <a:endParaRPr lang="en-US" dirty="0"/>
          </a:p>
        </p:txBody>
      </p:sp>
      <p:pic>
        <p:nvPicPr>
          <p:cNvPr id="4" name="Introducción.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8400" y="1143000"/>
            <a:ext cx="6453137" cy="4840288"/>
          </a:xfrm>
        </p:spPr>
      </p:pic>
      <p:sp>
        <p:nvSpPr>
          <p:cNvPr id="5" name="TextBox 4"/>
          <p:cNvSpPr txBox="1"/>
          <p:nvPr/>
        </p:nvSpPr>
        <p:spPr>
          <a:xfrm>
            <a:off x="152400" y="1066800"/>
            <a:ext cx="2209800" cy="5632312"/>
          </a:xfrm>
          <a:prstGeom prst="rect">
            <a:avLst/>
          </a:prstGeom>
          <a:noFill/>
        </p:spPr>
        <p:txBody>
          <a:bodyPr wrap="square" rtlCol="0">
            <a:spAutoFit/>
          </a:bodyPr>
          <a:lstStyle/>
          <a:p>
            <a:pPr marL="285750" indent="-285750">
              <a:buFont typeface="Arial"/>
              <a:buChar char="•"/>
            </a:pPr>
            <a:r>
              <a:rPr lang="en-US" dirty="0" smtClean="0"/>
              <a:t>TV ad (free)</a:t>
            </a:r>
          </a:p>
          <a:p>
            <a:pPr marL="285750" indent="-285750">
              <a:buFont typeface="Arial"/>
              <a:buChar char="•"/>
            </a:pPr>
            <a:r>
              <a:rPr lang="en-US" dirty="0" smtClean="0"/>
              <a:t>Low cost sound and lights</a:t>
            </a:r>
          </a:p>
          <a:p>
            <a:pPr marL="285750" indent="-285750">
              <a:buFont typeface="Arial"/>
              <a:buChar char="•"/>
            </a:pPr>
            <a:endParaRPr lang="en-US" dirty="0"/>
          </a:p>
          <a:p>
            <a:pPr marL="285750" indent="-285750">
              <a:buFont typeface="Arial"/>
              <a:buChar char="•"/>
            </a:pPr>
            <a:r>
              <a:rPr lang="en-US" dirty="0" smtClean="0"/>
              <a:t>Known Host</a:t>
            </a:r>
          </a:p>
          <a:p>
            <a:pPr marL="285750" indent="-285750">
              <a:buFont typeface="Arial"/>
              <a:buChar char="•"/>
            </a:pPr>
            <a:r>
              <a:rPr lang="en-US" dirty="0" smtClean="0"/>
              <a:t>Student design logo for T Shirts</a:t>
            </a:r>
          </a:p>
          <a:p>
            <a:pPr marL="285750" indent="-285750">
              <a:buFont typeface="Arial"/>
              <a:buChar char="•"/>
            </a:pPr>
            <a:endParaRPr lang="en-US" dirty="0"/>
          </a:p>
          <a:p>
            <a:pPr marL="285750" indent="-285750">
              <a:buFont typeface="Arial"/>
              <a:buChar char="•"/>
            </a:pPr>
            <a:r>
              <a:rPr lang="en-US" dirty="0" smtClean="0"/>
              <a:t>Students design video ad</a:t>
            </a:r>
          </a:p>
          <a:p>
            <a:pPr marL="285750" indent="-285750">
              <a:buFont typeface="Arial"/>
              <a:buChar char="•"/>
            </a:pPr>
            <a:endParaRPr lang="en-US" dirty="0"/>
          </a:p>
          <a:p>
            <a:pPr marL="285750" indent="-285750">
              <a:buFont typeface="Arial"/>
              <a:buChar char="•"/>
            </a:pPr>
            <a:r>
              <a:rPr lang="en-US" dirty="0" smtClean="0"/>
              <a:t>Many volunteers</a:t>
            </a:r>
          </a:p>
          <a:p>
            <a:pPr marL="285750" indent="-285750">
              <a:buFont typeface="Arial"/>
              <a:buChar char="•"/>
            </a:pPr>
            <a:endParaRPr lang="en-US" dirty="0"/>
          </a:p>
          <a:p>
            <a:pPr marL="285750" indent="-285750">
              <a:buFont typeface="Arial"/>
              <a:buChar char="•"/>
            </a:pPr>
            <a:r>
              <a:rPr lang="en-US" dirty="0" smtClean="0"/>
              <a:t>Town venue: </a:t>
            </a:r>
            <a:r>
              <a:rPr lang="en-US" dirty="0"/>
              <a:t>C</a:t>
            </a:r>
            <a:r>
              <a:rPr lang="en-US" dirty="0" smtClean="0"/>
              <a:t>ultural Center</a:t>
            </a:r>
          </a:p>
          <a:p>
            <a:pPr marL="285750" indent="-285750">
              <a:buFont typeface="Arial"/>
              <a:buChar char="•"/>
            </a:pPr>
            <a:endParaRPr lang="en-US" dirty="0"/>
          </a:p>
          <a:p>
            <a:pPr marL="285750" indent="-285750">
              <a:buFont typeface="Arial"/>
              <a:buChar char="•"/>
            </a:pPr>
            <a:r>
              <a:rPr lang="en-US" dirty="0" smtClean="0"/>
              <a:t>Judges were volunteers too</a:t>
            </a:r>
          </a:p>
          <a:p>
            <a:pPr marL="285750" indent="-285750">
              <a:buFont typeface="Arial"/>
              <a:buChar char="•"/>
            </a:pPr>
            <a:endParaRPr lang="en-US" dirty="0"/>
          </a:p>
          <a:p>
            <a:pPr marL="285750" indent="-285750">
              <a:buFont typeface="Arial"/>
              <a:buChar char="•"/>
            </a:pPr>
            <a:r>
              <a:rPr lang="en-US" dirty="0" smtClean="0"/>
              <a:t>But…</a:t>
            </a:r>
          </a:p>
        </p:txBody>
      </p:sp>
    </p:spTree>
    <p:extLst>
      <p:ext uri="{BB962C8B-B14F-4D97-AF65-F5344CB8AC3E}">
        <p14:creationId xmlns:p14="http://schemas.microsoft.com/office/powerpoint/2010/main" val="3385212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0066"/>
                </a:solidFill>
                <a:latin typeface="Chalkduster"/>
                <a:cs typeface="Chalkduster"/>
              </a:rPr>
              <a:t>Outline</a:t>
            </a:r>
            <a:endParaRPr lang="en-US" sz="4400" dirty="0">
              <a:solidFill>
                <a:srgbClr val="FF0066"/>
              </a:solidFill>
              <a:latin typeface="Chalkduster"/>
              <a:cs typeface="Chalkduster"/>
            </a:endParaRPr>
          </a:p>
        </p:txBody>
      </p:sp>
      <p:sp>
        <p:nvSpPr>
          <p:cNvPr id="3" name="Content Placeholder 2"/>
          <p:cNvSpPr>
            <a:spLocks noGrp="1"/>
          </p:cNvSpPr>
          <p:nvPr>
            <p:ph idx="1"/>
          </p:nvPr>
        </p:nvSpPr>
        <p:spPr/>
        <p:txBody>
          <a:bodyPr/>
          <a:lstStyle/>
          <a:p>
            <a:pPr marL="571500" indent="-571500">
              <a:buFont typeface="+mj-lt"/>
              <a:buAutoNum type="romanUcPeriod"/>
            </a:pPr>
            <a:r>
              <a:rPr lang="en-US" dirty="0" smtClean="0">
                <a:solidFill>
                  <a:srgbClr val="2D2DB9"/>
                </a:solidFill>
              </a:rPr>
              <a:t>Five (5) Fundraising Guidelines</a:t>
            </a:r>
          </a:p>
          <a:p>
            <a:pPr marL="571500" indent="-571500">
              <a:buFont typeface="+mj-lt"/>
              <a:buAutoNum type="romanUcPeriod"/>
            </a:pPr>
            <a:r>
              <a:rPr lang="en-US" dirty="0" smtClean="0">
                <a:solidFill>
                  <a:srgbClr val="2D2DB9"/>
                </a:solidFill>
              </a:rPr>
              <a:t>8+ year experience/activities</a:t>
            </a:r>
          </a:p>
          <a:p>
            <a:pPr marL="571500" indent="-571500">
              <a:buFont typeface="+mj-lt"/>
              <a:buAutoNum type="romanUcPeriod"/>
            </a:pPr>
            <a:r>
              <a:rPr lang="en-US" dirty="0" smtClean="0">
                <a:solidFill>
                  <a:srgbClr val="2D2DB9"/>
                </a:solidFill>
              </a:rPr>
              <a:t>Share </a:t>
            </a:r>
            <a:r>
              <a:rPr lang="en-US" dirty="0">
                <a:solidFill>
                  <a:srgbClr val="2D2DB9"/>
                </a:solidFill>
              </a:rPr>
              <a:t>your best </a:t>
            </a:r>
            <a:r>
              <a:rPr lang="en-US" dirty="0" smtClean="0">
                <a:solidFill>
                  <a:srgbClr val="2D2DB9"/>
                </a:solidFill>
              </a:rPr>
              <a:t>experiences. </a:t>
            </a:r>
            <a:r>
              <a:rPr lang="en-US" dirty="0"/>
              <a:t> </a:t>
            </a:r>
            <a:r>
              <a:rPr lang="en-US" dirty="0" smtClean="0"/>
              <a:t>We'll </a:t>
            </a:r>
            <a:r>
              <a:rPr lang="en-US" dirty="0"/>
              <a:t>divide the group into teams to  develop fundraising ideas  tailored for your institution. </a:t>
            </a:r>
          </a:p>
        </p:txBody>
      </p:sp>
    </p:spTree>
    <p:extLst>
      <p:ext uri="{BB962C8B-B14F-4D97-AF65-F5344CB8AC3E}">
        <p14:creationId xmlns:p14="http://schemas.microsoft.com/office/powerpoint/2010/main" val="606860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4038600"/>
            <a:ext cx="3408884" cy="2266545"/>
          </a:xfrm>
          <a:prstGeom prst="rect">
            <a:avLst/>
          </a:prstGeom>
        </p:spPr>
      </p:pic>
      <p:sp>
        <p:nvSpPr>
          <p:cNvPr id="2" name="Title 1"/>
          <p:cNvSpPr>
            <a:spLocks noGrp="1"/>
          </p:cNvSpPr>
          <p:nvPr>
            <p:ph type="title"/>
          </p:nvPr>
        </p:nvSpPr>
        <p:spPr>
          <a:xfrm>
            <a:off x="381000" y="304800"/>
            <a:ext cx="7343775" cy="846137"/>
          </a:xfrm>
        </p:spPr>
        <p:txBody>
          <a:bodyPr/>
          <a:lstStyle/>
          <a:p>
            <a:r>
              <a:rPr lang="en-US" dirty="0" smtClean="0"/>
              <a:t>Talent for Life 2006</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733800"/>
            <a:ext cx="4101388" cy="27269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1524000"/>
            <a:ext cx="2750514" cy="182879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4400" y="990600"/>
            <a:ext cx="3657600" cy="2743200"/>
          </a:xfrm>
          <a:prstGeom prst="rect">
            <a:avLst/>
          </a:prstGeom>
        </p:spPr>
      </p:pic>
    </p:spTree>
    <p:extLst>
      <p:ext uri="{BB962C8B-B14F-4D97-AF65-F5344CB8AC3E}">
        <p14:creationId xmlns:p14="http://schemas.microsoft.com/office/powerpoint/2010/main" val="8471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60" y="1447800"/>
            <a:ext cx="9155769" cy="4648200"/>
          </a:xfrm>
        </p:spPr>
      </p:pic>
      <p:sp>
        <p:nvSpPr>
          <p:cNvPr id="2" name="Title 1"/>
          <p:cNvSpPr>
            <a:spLocks noGrp="1"/>
          </p:cNvSpPr>
          <p:nvPr>
            <p:ph type="title"/>
          </p:nvPr>
        </p:nvSpPr>
        <p:spPr>
          <a:xfrm>
            <a:off x="381000" y="304800"/>
            <a:ext cx="7343775" cy="846137"/>
          </a:xfrm>
        </p:spPr>
        <p:txBody>
          <a:bodyPr/>
          <a:lstStyle/>
          <a:p>
            <a:r>
              <a:rPr lang="en-US" dirty="0" smtClean="0"/>
              <a:t>Talent for Life 2006</a:t>
            </a:r>
            <a:endParaRPr lang="en-US" dirty="0"/>
          </a:p>
        </p:txBody>
      </p:sp>
    </p:spTree>
    <p:extLst>
      <p:ext uri="{BB962C8B-B14F-4D97-AF65-F5344CB8AC3E}">
        <p14:creationId xmlns:p14="http://schemas.microsoft.com/office/powerpoint/2010/main" val="638371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7400" y="2438400"/>
            <a:ext cx="3408884" cy="2266545"/>
          </a:xfrm>
          <a:prstGeom prst="rect">
            <a:avLst/>
          </a:prstGeom>
        </p:spPr>
      </p:pic>
      <p:sp>
        <p:nvSpPr>
          <p:cNvPr id="2" name="Title 1"/>
          <p:cNvSpPr>
            <a:spLocks noGrp="1"/>
          </p:cNvSpPr>
          <p:nvPr>
            <p:ph type="title"/>
          </p:nvPr>
        </p:nvSpPr>
        <p:spPr>
          <a:xfrm>
            <a:off x="381000" y="304800"/>
            <a:ext cx="7343775" cy="846137"/>
          </a:xfrm>
        </p:spPr>
        <p:txBody>
          <a:bodyPr/>
          <a:lstStyle/>
          <a:p>
            <a:r>
              <a:rPr lang="en-US" dirty="0" smtClean="0"/>
              <a:t>Talent for Life 2006</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1400" y="2743200"/>
            <a:ext cx="4267200" cy="32004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66800"/>
            <a:ext cx="9448800" cy="5791200"/>
          </a:xfrm>
          <a:prstGeom prst="rect">
            <a:avLst/>
          </a:prstGeom>
        </p:spPr>
      </p:pic>
    </p:spTree>
    <p:extLst>
      <p:ext uri="{BB962C8B-B14F-4D97-AF65-F5344CB8AC3E}">
        <p14:creationId xmlns:p14="http://schemas.microsoft.com/office/powerpoint/2010/main" val="6766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7400" y="2438400"/>
            <a:ext cx="3408884" cy="2266545"/>
          </a:xfrm>
          <a:prstGeom prst="rect">
            <a:avLst/>
          </a:prstGeom>
        </p:spPr>
      </p:pic>
      <p:sp>
        <p:nvSpPr>
          <p:cNvPr id="2" name="Title 1"/>
          <p:cNvSpPr>
            <a:spLocks noGrp="1"/>
          </p:cNvSpPr>
          <p:nvPr>
            <p:ph type="title"/>
          </p:nvPr>
        </p:nvSpPr>
        <p:spPr>
          <a:xfrm>
            <a:off x="381000" y="304800"/>
            <a:ext cx="7343775" cy="846137"/>
          </a:xfrm>
        </p:spPr>
        <p:txBody>
          <a:bodyPr/>
          <a:lstStyle/>
          <a:p>
            <a:r>
              <a:rPr lang="en-US" dirty="0" smtClean="0"/>
              <a:t>Talent for Life 2006</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22" y="0"/>
            <a:ext cx="3757574" cy="249838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365597"/>
            <a:ext cx="3757574" cy="249838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9258" y="2362200"/>
            <a:ext cx="4267200" cy="320040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86" y="-23369"/>
            <a:ext cx="4673600" cy="3505200"/>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00" y="3048000"/>
            <a:ext cx="5461000" cy="4095750"/>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10200" y="4664413"/>
            <a:ext cx="3299155" cy="2193587"/>
          </a:xfrm>
          <a:prstGeom prst="rect">
            <a:avLst/>
          </a:prstGeom>
        </p:spPr>
      </p:pic>
    </p:spTree>
    <p:extLst>
      <p:ext uri="{BB962C8B-B14F-4D97-AF65-F5344CB8AC3E}">
        <p14:creationId xmlns:p14="http://schemas.microsoft.com/office/powerpoint/2010/main" val="6766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2514600"/>
            <a:ext cx="3048000" cy="2590800"/>
          </a:xfrm>
          <a:prstGeom prst="rect">
            <a:avLst/>
          </a:prstGeom>
        </p:spPr>
      </p:pic>
      <p:pic>
        <p:nvPicPr>
          <p:cNvPr id="7" name="Picture 6"/>
          <p:cNvPicPr>
            <a:picLocks noChangeAspect="1"/>
          </p:cNvPicPr>
          <p:nvPr/>
        </p:nvPicPr>
        <p:blipFill>
          <a:blip r:embed="rId3"/>
          <a:stretch>
            <a:fillRect/>
          </a:stretch>
        </p:blipFill>
        <p:spPr>
          <a:xfrm>
            <a:off x="76200" y="10619"/>
            <a:ext cx="4450404" cy="6858000"/>
          </a:xfrm>
          <a:prstGeom prst="rect">
            <a:avLst/>
          </a:prstGeom>
        </p:spPr>
      </p:pic>
    </p:spTree>
    <p:extLst>
      <p:ext uri="{BB962C8B-B14F-4D97-AF65-F5344CB8AC3E}">
        <p14:creationId xmlns:p14="http://schemas.microsoft.com/office/powerpoint/2010/main" val="12775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a:t>
            </a:r>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0"/>
            <a:ext cx="9296400" cy="6858000"/>
          </a:xfrm>
          <a:prstGeom prst="rect">
            <a:avLst/>
          </a:prstGeom>
        </p:spPr>
      </p:pic>
    </p:spTree>
    <p:extLst>
      <p:ext uri="{BB962C8B-B14F-4D97-AF65-F5344CB8AC3E}">
        <p14:creationId xmlns:p14="http://schemas.microsoft.com/office/powerpoint/2010/main" val="37034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131299"/>
            <a:ext cx="7670800" cy="5753100"/>
          </a:xfrm>
          <a:prstGeom prst="rect">
            <a:avLst/>
          </a:prstGeom>
        </p:spPr>
      </p:pic>
      <p:sp>
        <p:nvSpPr>
          <p:cNvPr id="3" name="Rectangle 2"/>
          <p:cNvSpPr/>
          <p:nvPr/>
        </p:nvSpPr>
        <p:spPr>
          <a:xfrm>
            <a:off x="-152400" y="152400"/>
            <a:ext cx="8215335" cy="923330"/>
          </a:xfrm>
          <a:prstGeom prst="rect">
            <a:avLst/>
          </a:prstGeom>
          <a:noFill/>
        </p:spPr>
        <p:txBody>
          <a:bodyPr wrap="none">
            <a:spAutoFit/>
          </a:bodyPr>
          <a:lstStyle/>
          <a:p>
            <a:pPr algn="ctr">
              <a:defRPr/>
            </a:pPr>
            <a:r>
              <a:rPr lang="en-US" sz="5400" b="1" dirty="0" err="1"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Unicef</a:t>
            </a:r>
            <a:r>
              <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 </a:t>
            </a:r>
            <a:r>
              <a:rPr lang="en-US" sz="5400" b="1" dirty="0"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Talent 4 Life 2010</a:t>
            </a:r>
            <a:endPar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endParaRPr>
          </a:p>
        </p:txBody>
      </p:sp>
    </p:spTree>
    <p:extLst>
      <p:ext uri="{BB962C8B-B14F-4D97-AF65-F5344CB8AC3E}">
        <p14:creationId xmlns:p14="http://schemas.microsoft.com/office/powerpoint/2010/main" val="2340414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4839" y="1752600"/>
            <a:ext cx="6959507"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2010 </a:t>
            </a:r>
            <a:r>
              <a:rPr lang="en-US" sz="5400" b="1" dirty="0" err="1"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Unicef</a:t>
            </a:r>
            <a:r>
              <a:rPr lang="en-US" sz="5400" b="1" dirty="0"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 Karaoke</a:t>
            </a:r>
            <a:endPar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228600"/>
            <a:ext cx="42926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Screen shot 2011-08-30 at 4.05.28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381000"/>
            <a:ext cx="25892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2133600"/>
            <a:ext cx="7895461"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2010 </a:t>
            </a:r>
            <a:r>
              <a:rPr lang="en-US" sz="5400" b="1" dirty="0" err="1"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Unicef</a:t>
            </a:r>
            <a:r>
              <a:rPr lang="en-US" sz="5400" b="1" dirty="0"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 </a:t>
            </a:r>
            <a:r>
              <a:rPr lang="en-US" sz="5400" b="1" dirty="0" err="1"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Accoustics</a:t>
            </a:r>
            <a:endPar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 y="457200"/>
            <a:ext cx="7097128" cy="923330"/>
          </a:xfrm>
          <a:prstGeom prst="rect">
            <a:avLst/>
          </a:prstGeom>
          <a:noFill/>
        </p:spPr>
        <p:txBody>
          <a:bodyPr wrap="none">
            <a:spAutoFit/>
          </a:bodyPr>
          <a:lstStyle/>
          <a:p>
            <a:pPr algn="ctr">
              <a:defRPr/>
            </a:pPr>
            <a:r>
              <a:rPr lang="en-US" sz="5400" b="1" dirty="0" err="1"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Std</a:t>
            </a:r>
            <a:r>
              <a:rPr lang="en-US" sz="5400" b="1" dirty="0" smtClean="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rPr>
              <a:t> Center Info Table</a:t>
            </a:r>
            <a:endParaRPr lang="en-US" sz="5400" b="1" dirty="0">
              <a:ln w="12700">
                <a:solidFill>
                  <a:schemeClr val="tx2">
                    <a:satMod val="155000"/>
                  </a:schemeClr>
                </a:solidFill>
                <a:prstDash val="solid"/>
              </a:ln>
              <a:solidFill>
                <a:srgbClr val="FF0066"/>
              </a:solidFill>
              <a:effectLst>
                <a:outerShdw blurRad="41275" dist="20320" dir="1800000" algn="tl" rotWithShape="0">
                  <a:srgbClr val="000000">
                    <a:alpha val="40000"/>
                  </a:srgbClr>
                </a:outerShdw>
              </a:effectLs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381000"/>
            <a:ext cx="7343775" cy="846137"/>
          </a:xfrm>
        </p:spPr>
        <p:txBody>
          <a:bodyPr/>
          <a:lstStyle/>
          <a:p>
            <a:pPr>
              <a:defRPr/>
            </a:pPr>
            <a:r>
              <a:rPr lang="en-US" dirty="0" smtClean="0">
                <a:cs typeface="+mj-cs"/>
              </a:rPr>
              <a:t>Fundraising Guidelines</a:t>
            </a:r>
            <a:br>
              <a:rPr lang="en-US" dirty="0" smtClean="0">
                <a:cs typeface="+mj-cs"/>
              </a:rPr>
            </a:br>
            <a:r>
              <a:rPr lang="en-US" sz="4000" dirty="0">
                <a:solidFill>
                  <a:srgbClr val="FF0066"/>
                </a:solidFill>
              </a:rPr>
              <a:t>1. Brainstorm</a:t>
            </a:r>
            <a:r>
              <a:rPr lang="en-US" sz="4000" dirty="0"/>
              <a:t>: </a:t>
            </a:r>
            <a:br>
              <a:rPr lang="en-US" sz="4000" dirty="0"/>
            </a:br>
            <a:endParaRPr lang="en-US" dirty="0" smtClean="0">
              <a:cs typeface="+mj-cs"/>
            </a:endParaRPr>
          </a:p>
        </p:txBody>
      </p:sp>
      <p:sp>
        <p:nvSpPr>
          <p:cNvPr id="56323" name="Rectangle 3"/>
          <p:cNvSpPr>
            <a:spLocks noGrp="1" noChangeArrowheads="1"/>
          </p:cNvSpPr>
          <p:nvPr>
            <p:ph type="body" idx="1"/>
          </p:nvPr>
        </p:nvSpPr>
        <p:spPr>
          <a:xfrm>
            <a:off x="152400" y="1689100"/>
            <a:ext cx="8785225" cy="4406900"/>
          </a:xfrm>
        </p:spPr>
        <p:txBody>
          <a:bodyPr/>
          <a:lstStyle/>
          <a:p>
            <a:pPr>
              <a:defRPr/>
            </a:pPr>
            <a:r>
              <a:rPr lang="en-US" u="sng" dirty="0" smtClean="0">
                <a:cs typeface="+mn-cs"/>
              </a:rPr>
              <a:t>Decisions</a:t>
            </a:r>
            <a:r>
              <a:rPr lang="en-US" dirty="0" smtClean="0">
                <a:cs typeface="+mn-cs"/>
              </a:rPr>
              <a:t>: take details into account, costs, sale, party</a:t>
            </a:r>
          </a:p>
          <a:p>
            <a:pPr>
              <a:defRPr/>
            </a:pPr>
            <a:r>
              <a:rPr lang="en-US" u="sng" dirty="0" smtClean="0">
                <a:cs typeface="+mn-cs"/>
              </a:rPr>
              <a:t>Goals</a:t>
            </a:r>
            <a:r>
              <a:rPr lang="en-US" dirty="0" smtClean="0">
                <a:cs typeface="+mn-cs"/>
              </a:rPr>
              <a:t>: set your goal$</a:t>
            </a:r>
          </a:p>
          <a:p>
            <a:pPr>
              <a:defRPr/>
            </a:pPr>
            <a:r>
              <a:rPr lang="en-US" u="sng" dirty="0" smtClean="0">
                <a:cs typeface="+mn-cs"/>
              </a:rPr>
              <a:t>Resources</a:t>
            </a:r>
            <a:r>
              <a:rPr lang="en-US" dirty="0" smtClean="0">
                <a:cs typeface="+mn-cs"/>
              </a:rPr>
              <a:t>: what </a:t>
            </a:r>
            <a:r>
              <a:rPr lang="en-US" dirty="0">
                <a:cs typeface="+mn-cs"/>
              </a:rPr>
              <a:t>can you count on? Leverage.</a:t>
            </a:r>
            <a:endParaRPr lang="en-US" dirty="0" smtClean="0">
              <a:cs typeface="+mn-cs"/>
            </a:endParaRP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r>
              <a:rPr lang="en-US" dirty="0" smtClean="0">
                <a:cs typeface="+mn-cs"/>
              </a:rPr>
              <a:t> </a:t>
            </a:r>
          </a:p>
        </p:txBody>
      </p:sp>
    </p:spTree>
    <p:extLst>
      <p:ext uri="{BB962C8B-B14F-4D97-AF65-F5344CB8AC3E}">
        <p14:creationId xmlns:p14="http://schemas.microsoft.com/office/powerpoint/2010/main" val="2792674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UPR-Mayagüez donations</a:t>
            </a:r>
            <a:endParaRPr lang="en-US" dirty="0"/>
          </a:p>
        </p:txBody>
      </p:sp>
      <p:pic>
        <p:nvPicPr>
          <p:cNvPr id="7" name="Content Placeholder 6"/>
          <p:cNvPicPr>
            <a:picLocks noGrp="1" noChangeAspect="1"/>
          </p:cNvPicPr>
          <p:nvPr>
            <p:ph idx="1"/>
          </p:nvPr>
        </p:nvPicPr>
        <p:blipFill>
          <a:blip r:embed="rId2"/>
          <a:srcRect t="8754" b="8754"/>
          <a:stretch>
            <a:fillRect/>
          </a:stretch>
        </p:blipFill>
        <p:spPr/>
      </p:pic>
    </p:spTree>
    <p:extLst>
      <p:ext uri="{BB962C8B-B14F-4D97-AF65-F5344CB8AC3E}">
        <p14:creationId xmlns:p14="http://schemas.microsoft.com/office/powerpoint/2010/main" val="2370543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dirty="0" smtClean="0">
                <a:cs typeface="+mj-cs"/>
              </a:rPr>
              <a:t>UNICEF Factoids…</a:t>
            </a:r>
          </a:p>
        </p:txBody>
      </p:sp>
      <p:sp>
        <p:nvSpPr>
          <p:cNvPr id="11267" name="Rectangle 3"/>
          <p:cNvSpPr>
            <a:spLocks noGrp="1" noChangeArrowheads="1"/>
          </p:cNvSpPr>
          <p:nvPr>
            <p:ph type="body" idx="1"/>
          </p:nvPr>
        </p:nvSpPr>
        <p:spPr>
          <a:xfrm>
            <a:off x="152400" y="838200"/>
            <a:ext cx="8610600" cy="5791200"/>
          </a:xfrm>
        </p:spPr>
        <p:txBody>
          <a:bodyPr/>
          <a:lstStyle/>
          <a:p>
            <a:pPr>
              <a:defRPr/>
            </a:pPr>
            <a:r>
              <a:rPr lang="en-US" b="1" dirty="0" smtClean="0">
                <a:solidFill>
                  <a:srgbClr val="FF0066"/>
                </a:solidFill>
                <a:cs typeface="+mn-cs"/>
              </a:rPr>
              <a:t>Chicken pot kills </a:t>
            </a:r>
            <a:r>
              <a:rPr lang="es-PR" b="1" dirty="0" smtClean="0">
                <a:solidFill>
                  <a:srgbClr val="FF0066"/>
                </a:solidFill>
                <a:cs typeface="+mn-cs"/>
              </a:rPr>
              <a:t>530,000 children every year and can be prevented with a vaccine that costs less than 50 cents per dosis.</a:t>
            </a:r>
          </a:p>
          <a:p>
            <a:pPr>
              <a:defRPr/>
            </a:pPr>
            <a:r>
              <a:rPr lang="es-ES" b="1" dirty="0" err="1" smtClean="0">
                <a:cs typeface="+mn-cs"/>
              </a:rPr>
              <a:t>The</a:t>
            </a:r>
            <a:r>
              <a:rPr lang="es-ES" b="1" dirty="0" smtClean="0">
                <a:cs typeface="+mn-cs"/>
              </a:rPr>
              <a:t> </a:t>
            </a:r>
            <a:r>
              <a:rPr lang="es-ES" b="1" dirty="0" err="1" smtClean="0">
                <a:cs typeface="+mn-cs"/>
              </a:rPr>
              <a:t>water</a:t>
            </a:r>
            <a:r>
              <a:rPr lang="es-ES" b="1" dirty="0" smtClean="0">
                <a:cs typeface="+mn-cs"/>
              </a:rPr>
              <a:t> </a:t>
            </a:r>
            <a:r>
              <a:rPr lang="es-ES" b="1" dirty="0" err="1" smtClean="0">
                <a:cs typeface="+mn-cs"/>
              </a:rPr>
              <a:t>used</a:t>
            </a:r>
            <a:r>
              <a:rPr lang="es-ES" b="1" dirty="0" smtClean="0">
                <a:cs typeface="+mn-cs"/>
              </a:rPr>
              <a:t> </a:t>
            </a:r>
            <a:r>
              <a:rPr lang="es-ES" b="1" dirty="0" err="1" smtClean="0">
                <a:cs typeface="+mn-cs"/>
              </a:rPr>
              <a:t>to</a:t>
            </a:r>
            <a:r>
              <a:rPr lang="es-ES" b="1" dirty="0" smtClean="0">
                <a:cs typeface="+mn-cs"/>
              </a:rPr>
              <a:t> </a:t>
            </a:r>
            <a:r>
              <a:rPr lang="es-ES" b="1" dirty="0" err="1" smtClean="0">
                <a:cs typeface="+mn-cs"/>
              </a:rPr>
              <a:t>flush</a:t>
            </a:r>
            <a:r>
              <a:rPr lang="es-ES" b="1" dirty="0" smtClean="0">
                <a:cs typeface="+mn-cs"/>
              </a:rPr>
              <a:t> </a:t>
            </a:r>
            <a:r>
              <a:rPr lang="es-ES" b="1" dirty="0" err="1" smtClean="0">
                <a:cs typeface="+mn-cs"/>
              </a:rPr>
              <a:t>one</a:t>
            </a:r>
            <a:r>
              <a:rPr lang="es-ES" b="1" dirty="0" smtClean="0">
                <a:cs typeface="+mn-cs"/>
              </a:rPr>
              <a:t> </a:t>
            </a:r>
            <a:r>
              <a:rPr lang="es-ES" b="1" dirty="0" err="1" smtClean="0">
                <a:cs typeface="+mn-cs"/>
              </a:rPr>
              <a:t>toilet</a:t>
            </a:r>
            <a:r>
              <a:rPr lang="es-ES" b="1" dirty="0" smtClean="0">
                <a:cs typeface="+mn-cs"/>
              </a:rPr>
              <a:t> …</a:t>
            </a:r>
            <a:r>
              <a:rPr lang="es-ES" b="1" dirty="0" err="1" smtClean="0">
                <a:cs typeface="+mn-cs"/>
              </a:rPr>
              <a:t>is</a:t>
            </a:r>
            <a:r>
              <a:rPr lang="es-ES" b="1" dirty="0" smtClean="0">
                <a:cs typeface="+mn-cs"/>
              </a:rPr>
              <a:t> 3 times more </a:t>
            </a:r>
            <a:r>
              <a:rPr lang="es-ES" b="1" dirty="0" err="1" smtClean="0">
                <a:cs typeface="+mn-cs"/>
              </a:rPr>
              <a:t>than</a:t>
            </a:r>
            <a:r>
              <a:rPr lang="es-ES" b="1" dirty="0" smtClean="0">
                <a:cs typeface="+mn-cs"/>
              </a:rPr>
              <a:t> </a:t>
            </a:r>
            <a:r>
              <a:rPr lang="es-ES" b="1" dirty="0" err="1" smtClean="0">
                <a:cs typeface="+mn-cs"/>
              </a:rPr>
              <a:t>the</a:t>
            </a:r>
            <a:r>
              <a:rPr lang="es-ES" b="1" dirty="0" smtClean="0">
                <a:cs typeface="+mn-cs"/>
              </a:rPr>
              <a:t> </a:t>
            </a:r>
            <a:r>
              <a:rPr lang="es-ES" b="1" dirty="0" err="1" smtClean="0">
                <a:cs typeface="+mn-cs"/>
              </a:rPr>
              <a:t>amount</a:t>
            </a:r>
            <a:r>
              <a:rPr lang="es-ES" b="1" dirty="0" smtClean="0">
                <a:cs typeface="+mn-cs"/>
              </a:rPr>
              <a:t> </a:t>
            </a:r>
            <a:r>
              <a:rPr lang="es-ES" b="1" dirty="0" err="1" smtClean="0">
                <a:cs typeface="+mn-cs"/>
              </a:rPr>
              <a:t>many</a:t>
            </a:r>
            <a:r>
              <a:rPr lang="es-ES" b="1" dirty="0" smtClean="0">
                <a:cs typeface="+mn-cs"/>
              </a:rPr>
              <a:t> </a:t>
            </a:r>
            <a:r>
              <a:rPr lang="es-ES" b="1" dirty="0" err="1" smtClean="0">
                <a:cs typeface="+mn-cs"/>
              </a:rPr>
              <a:t>people</a:t>
            </a:r>
            <a:r>
              <a:rPr lang="es-ES" b="1" dirty="0" smtClean="0">
                <a:cs typeface="+mn-cs"/>
              </a:rPr>
              <a:t> </a:t>
            </a:r>
            <a:r>
              <a:rPr lang="es-ES" b="1" dirty="0" err="1" smtClean="0">
                <a:cs typeface="+mn-cs"/>
              </a:rPr>
              <a:t>gets</a:t>
            </a:r>
            <a:r>
              <a:rPr lang="es-ES" b="1" dirty="0" smtClean="0">
                <a:cs typeface="+mn-cs"/>
              </a:rPr>
              <a:t> in a </a:t>
            </a:r>
            <a:r>
              <a:rPr lang="es-ES" b="1" dirty="0" err="1" smtClean="0">
                <a:cs typeface="+mn-cs"/>
              </a:rPr>
              <a:t>day</a:t>
            </a:r>
            <a:r>
              <a:rPr lang="es-ES" b="1" dirty="0" smtClean="0">
                <a:cs typeface="+mn-cs"/>
              </a:rPr>
              <a:t>. </a:t>
            </a:r>
            <a:endParaRPr lang="es-PR" b="1" dirty="0" smtClean="0">
              <a:cs typeface="+mn-cs"/>
            </a:endParaRPr>
          </a:p>
          <a:p>
            <a:pPr>
              <a:defRPr/>
            </a:pPr>
            <a:r>
              <a:rPr lang="es-PR" b="1" dirty="0" smtClean="0">
                <a:solidFill>
                  <a:srgbClr val="006666"/>
                </a:solidFill>
                <a:cs typeface="+mn-cs"/>
              </a:rPr>
              <a:t>1.1 billion poeple live with less than $1 a day</a:t>
            </a:r>
            <a:r>
              <a:rPr lang="en-US" dirty="0" smtClean="0">
                <a:cs typeface="+mn-cs"/>
              </a:rPr>
              <a:t> </a:t>
            </a:r>
          </a:p>
          <a:p>
            <a:pPr>
              <a:defRPr/>
            </a:pPr>
            <a:r>
              <a:rPr lang="es-ES" b="1" dirty="0" err="1">
                <a:solidFill>
                  <a:srgbClr val="333399"/>
                </a:solidFill>
                <a:cs typeface="+mn-cs"/>
              </a:rPr>
              <a:t>A</a:t>
            </a:r>
            <a:r>
              <a:rPr lang="es-ES" b="1" dirty="0" err="1" smtClean="0">
                <a:solidFill>
                  <a:srgbClr val="333399"/>
                </a:solidFill>
                <a:cs typeface="+mn-cs"/>
              </a:rPr>
              <a:t>frica</a:t>
            </a:r>
            <a:r>
              <a:rPr lang="es-ES" b="1" dirty="0" smtClean="0">
                <a:solidFill>
                  <a:srgbClr val="333399"/>
                </a:solidFill>
                <a:cs typeface="+mn-cs"/>
              </a:rPr>
              <a:t> has </a:t>
            </a:r>
            <a:r>
              <a:rPr lang="es-ES" b="1" dirty="0" err="1" smtClean="0">
                <a:solidFill>
                  <a:srgbClr val="333399"/>
                </a:solidFill>
                <a:cs typeface="+mn-cs"/>
              </a:rPr>
              <a:t>suffered</a:t>
            </a:r>
            <a:r>
              <a:rPr lang="es-ES" b="1" dirty="0" smtClean="0">
                <a:solidFill>
                  <a:srgbClr val="333399"/>
                </a:solidFill>
                <a:cs typeface="+mn-cs"/>
              </a:rPr>
              <a:t> </a:t>
            </a:r>
            <a:r>
              <a:rPr lang="es-ES" b="1" dirty="0" err="1" smtClean="0">
                <a:solidFill>
                  <a:srgbClr val="333399"/>
                </a:solidFill>
                <a:cs typeface="+mn-cs"/>
              </a:rPr>
              <a:t>drought</a:t>
            </a:r>
            <a:r>
              <a:rPr lang="es-ES" b="1" dirty="0" smtClean="0">
                <a:solidFill>
                  <a:srgbClr val="333399"/>
                </a:solidFill>
                <a:cs typeface="+mn-cs"/>
              </a:rPr>
              <a:t> </a:t>
            </a:r>
            <a:r>
              <a:rPr lang="es-ES" b="1" dirty="0" err="1" smtClean="0">
                <a:solidFill>
                  <a:srgbClr val="333399"/>
                </a:solidFill>
                <a:cs typeface="+mn-cs"/>
              </a:rPr>
              <a:t>for</a:t>
            </a:r>
            <a:r>
              <a:rPr lang="es-ES" b="1" dirty="0" smtClean="0">
                <a:solidFill>
                  <a:srgbClr val="333399"/>
                </a:solidFill>
                <a:cs typeface="+mn-cs"/>
              </a:rPr>
              <a:t> 2 </a:t>
            </a:r>
            <a:r>
              <a:rPr lang="es-ES" b="1" dirty="0" err="1" smtClean="0">
                <a:solidFill>
                  <a:srgbClr val="333399"/>
                </a:solidFill>
                <a:cs typeface="+mn-cs"/>
              </a:rPr>
              <a:t>decades</a:t>
            </a:r>
            <a:r>
              <a:rPr lang="es-ES" b="1" dirty="0" smtClean="0">
                <a:solidFill>
                  <a:srgbClr val="333399"/>
                </a:solidFill>
                <a:cs typeface="+mn-cs"/>
              </a:rPr>
              <a:t>!, </a:t>
            </a:r>
            <a:r>
              <a:rPr lang="es-ES" b="1" dirty="0" err="1" smtClean="0">
                <a:solidFill>
                  <a:srgbClr val="333399"/>
                </a:solidFill>
                <a:cs typeface="+mn-cs"/>
              </a:rPr>
              <a:t>due</a:t>
            </a:r>
            <a:r>
              <a:rPr lang="es-ES" b="1" dirty="0" smtClean="0">
                <a:solidFill>
                  <a:srgbClr val="333399"/>
                </a:solidFill>
                <a:cs typeface="+mn-cs"/>
              </a:rPr>
              <a:t> </a:t>
            </a:r>
            <a:r>
              <a:rPr lang="es-ES" b="1" dirty="0" err="1" smtClean="0">
                <a:solidFill>
                  <a:srgbClr val="333399"/>
                </a:solidFill>
                <a:cs typeface="+mn-cs"/>
              </a:rPr>
              <a:t>to</a:t>
            </a:r>
            <a:r>
              <a:rPr lang="es-ES" b="1" dirty="0" smtClean="0">
                <a:solidFill>
                  <a:srgbClr val="333399"/>
                </a:solidFill>
                <a:cs typeface="+mn-cs"/>
              </a:rPr>
              <a:t> </a:t>
            </a:r>
            <a:r>
              <a:rPr lang="es-ES" b="1" dirty="0" err="1" smtClean="0">
                <a:solidFill>
                  <a:srgbClr val="333399"/>
                </a:solidFill>
                <a:cs typeface="+mn-cs"/>
              </a:rPr>
              <a:t>climate</a:t>
            </a:r>
            <a:r>
              <a:rPr lang="es-ES" b="1" dirty="0" smtClean="0">
                <a:solidFill>
                  <a:srgbClr val="333399"/>
                </a:solidFill>
                <a:cs typeface="+mn-cs"/>
              </a:rPr>
              <a:t> </a:t>
            </a:r>
            <a:r>
              <a:rPr lang="es-ES" b="1" dirty="0" err="1" smtClean="0">
                <a:solidFill>
                  <a:srgbClr val="333399"/>
                </a:solidFill>
                <a:cs typeface="+mn-cs"/>
              </a:rPr>
              <a:t>change</a:t>
            </a:r>
            <a:r>
              <a:rPr lang="es-ES" b="1" dirty="0" smtClean="0">
                <a:solidFill>
                  <a:srgbClr val="333399"/>
                </a:solidFill>
                <a:cs typeface="+mn-cs"/>
              </a:rPr>
              <a:t>, </a:t>
            </a:r>
            <a:r>
              <a:rPr lang="es-ES" b="1" dirty="0" err="1" smtClean="0">
                <a:solidFill>
                  <a:srgbClr val="333399"/>
                </a:solidFill>
                <a:cs typeface="+mn-cs"/>
              </a:rPr>
              <a:t>eventhough</a:t>
            </a:r>
            <a:r>
              <a:rPr lang="es-ES" b="1" dirty="0" smtClean="0">
                <a:solidFill>
                  <a:srgbClr val="333399"/>
                </a:solidFill>
                <a:cs typeface="+mn-cs"/>
              </a:rPr>
              <a:t> </a:t>
            </a:r>
            <a:r>
              <a:rPr lang="es-ES" b="1" dirty="0" err="1" smtClean="0">
                <a:solidFill>
                  <a:srgbClr val="333399"/>
                </a:solidFill>
                <a:cs typeface="+mn-cs"/>
              </a:rPr>
              <a:t>it</a:t>
            </a:r>
            <a:r>
              <a:rPr lang="es-ES" b="1" dirty="0" smtClean="0">
                <a:solidFill>
                  <a:srgbClr val="333399"/>
                </a:solidFill>
                <a:cs typeface="+mn-cs"/>
              </a:rPr>
              <a:t> produces </a:t>
            </a:r>
            <a:r>
              <a:rPr lang="es-ES" b="1" dirty="0" err="1" smtClean="0">
                <a:solidFill>
                  <a:srgbClr val="333399"/>
                </a:solidFill>
                <a:cs typeface="+mn-cs"/>
              </a:rPr>
              <a:t>only</a:t>
            </a:r>
            <a:r>
              <a:rPr lang="es-ES" b="1" dirty="0" smtClean="0">
                <a:solidFill>
                  <a:srgbClr val="333399"/>
                </a:solidFill>
                <a:cs typeface="+mn-cs"/>
              </a:rPr>
              <a:t> 3% of GHG </a:t>
            </a:r>
            <a:r>
              <a:rPr lang="es-ES" b="1" dirty="0" err="1" smtClean="0">
                <a:solidFill>
                  <a:srgbClr val="333399"/>
                </a:solidFill>
                <a:cs typeface="+mn-cs"/>
              </a:rPr>
              <a:t>that</a:t>
            </a:r>
            <a:r>
              <a:rPr lang="es-ES" b="1" dirty="0" smtClean="0">
                <a:solidFill>
                  <a:srgbClr val="333399"/>
                </a:solidFill>
                <a:cs typeface="+mn-cs"/>
              </a:rPr>
              <a:t> cause </a:t>
            </a:r>
            <a:r>
              <a:rPr lang="es-ES" b="1" dirty="0" err="1" smtClean="0">
                <a:solidFill>
                  <a:srgbClr val="333399"/>
                </a:solidFill>
                <a:cs typeface="+mn-cs"/>
              </a:rPr>
              <a:t>it</a:t>
            </a:r>
            <a:r>
              <a:rPr lang="es-ES" b="1" dirty="0" smtClean="0">
                <a:solidFill>
                  <a:srgbClr val="333399"/>
                </a:solidFill>
                <a:cs typeface="+mn-cs"/>
              </a:rPr>
              <a:t>. </a:t>
            </a:r>
            <a:endParaRPr lang="en-US" dirty="0" smtClean="0">
              <a:cs typeface="+mn-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6375" y="138113"/>
            <a:ext cx="4827588" cy="846137"/>
          </a:xfrm>
        </p:spPr>
        <p:txBody>
          <a:bodyPr/>
          <a:lstStyle/>
          <a:p>
            <a:pPr>
              <a:defRPr/>
            </a:pPr>
            <a:r>
              <a:rPr lang="en-US" smtClean="0">
                <a:cs typeface="+mj-cs"/>
              </a:rPr>
              <a:t>What is UNICEF? </a:t>
            </a:r>
          </a:p>
        </p:txBody>
      </p:sp>
      <p:sp>
        <p:nvSpPr>
          <p:cNvPr id="7171" name="Rectangle 3"/>
          <p:cNvSpPr>
            <a:spLocks noGrp="1" noChangeArrowheads="1"/>
          </p:cNvSpPr>
          <p:nvPr>
            <p:ph type="body" sz="half" idx="1"/>
          </p:nvPr>
        </p:nvSpPr>
        <p:spPr>
          <a:xfrm>
            <a:off x="228600" y="1066800"/>
            <a:ext cx="7518400" cy="4687888"/>
          </a:xfrm>
        </p:spPr>
        <p:txBody>
          <a:bodyPr/>
          <a:lstStyle/>
          <a:p>
            <a:pPr>
              <a:defRPr/>
            </a:pPr>
            <a:r>
              <a:rPr lang="en-US" sz="2500" dirty="0" smtClean="0">
                <a:solidFill>
                  <a:schemeClr val="accent2"/>
                </a:solidFill>
                <a:latin typeface="Maiandra GD" charset="0"/>
                <a:cs typeface="+mn-cs"/>
              </a:rPr>
              <a:t>UNICEF, the United Nations Children's Fund, was founded in 1946 to meet the emergency needs of children in war-torn Europe, China and the Middle East.  </a:t>
            </a:r>
          </a:p>
          <a:p>
            <a:pPr>
              <a:defRPr/>
            </a:pPr>
            <a:endParaRPr lang="en-US" sz="2500" dirty="0" smtClean="0">
              <a:solidFill>
                <a:schemeClr val="accent2"/>
              </a:solidFill>
              <a:latin typeface="Maiandra GD" charset="0"/>
              <a:cs typeface="+mn-cs"/>
            </a:endParaRPr>
          </a:p>
          <a:p>
            <a:pPr>
              <a:defRPr/>
            </a:pPr>
            <a:r>
              <a:rPr lang="en-US" sz="2500" dirty="0" smtClean="0">
                <a:solidFill>
                  <a:schemeClr val="accent2"/>
                </a:solidFill>
                <a:latin typeface="Maiandra GD" charset="0"/>
                <a:cs typeface="+mn-cs"/>
              </a:rPr>
              <a:t>UNICEF now works in </a:t>
            </a:r>
            <a:r>
              <a:rPr lang="en-US" sz="2500" u="sng" dirty="0" smtClean="0">
                <a:solidFill>
                  <a:schemeClr val="accent2"/>
                </a:solidFill>
                <a:latin typeface="Maiandra GD" charset="0"/>
                <a:cs typeface="+mn-cs"/>
              </a:rPr>
              <a:t>more than 158 countries</a:t>
            </a:r>
            <a:r>
              <a:rPr lang="en-US" sz="2500" dirty="0" smtClean="0">
                <a:solidFill>
                  <a:schemeClr val="accent2"/>
                </a:solidFill>
                <a:latin typeface="Maiandra GD" charset="0"/>
                <a:cs typeface="+mn-cs"/>
              </a:rPr>
              <a:t>. </a:t>
            </a:r>
          </a:p>
          <a:p>
            <a:pPr>
              <a:defRPr/>
            </a:pPr>
            <a:endParaRPr lang="en-US" sz="2500" dirty="0" smtClean="0">
              <a:solidFill>
                <a:schemeClr val="accent2"/>
              </a:solidFill>
              <a:latin typeface="Maiandra GD" charset="0"/>
              <a:cs typeface="+mn-cs"/>
            </a:endParaRPr>
          </a:p>
          <a:p>
            <a:pPr>
              <a:defRPr/>
            </a:pPr>
            <a:r>
              <a:rPr lang="en-US" sz="2500" dirty="0" smtClean="0">
                <a:solidFill>
                  <a:schemeClr val="accent2"/>
                </a:solidFill>
                <a:latin typeface="Maiandra GD" charset="0"/>
                <a:cs typeface="+mn-cs"/>
              </a:rPr>
              <a:t>In 1965, UNICEF was awarded the </a:t>
            </a:r>
            <a:r>
              <a:rPr lang="en-US" sz="2500" b="1" dirty="0" smtClean="0">
                <a:solidFill>
                  <a:schemeClr val="accent2"/>
                </a:solidFill>
                <a:latin typeface="Maiandra GD" charset="0"/>
                <a:cs typeface="+mn-cs"/>
              </a:rPr>
              <a:t>Nobel Peace</a:t>
            </a:r>
            <a:r>
              <a:rPr lang="en-US" sz="2500" dirty="0" smtClean="0">
                <a:solidFill>
                  <a:schemeClr val="accent2"/>
                </a:solidFill>
                <a:latin typeface="Maiandra GD" charset="0"/>
                <a:cs typeface="+mn-cs"/>
              </a:rPr>
              <a:t> Prize for Peace, linking its lifesaving work for children with world peace. </a:t>
            </a:r>
          </a:p>
          <a:p>
            <a:pPr>
              <a:defRPr/>
            </a:pPr>
            <a:endParaRPr lang="en-US" sz="2500" dirty="0" smtClean="0">
              <a:solidFill>
                <a:schemeClr val="accent2"/>
              </a:solidFill>
              <a:latin typeface="Maiandra GD" charset="0"/>
              <a:cs typeface="+mn-cs"/>
            </a:endParaRPr>
          </a:p>
          <a:p>
            <a:pPr>
              <a:defRPr/>
            </a:pPr>
            <a:r>
              <a:rPr lang="en-US" sz="2500" dirty="0" smtClean="0">
                <a:solidFill>
                  <a:schemeClr val="accent2"/>
                </a:solidFill>
                <a:latin typeface="Maiandra GD" charset="0"/>
                <a:cs typeface="+mn-cs"/>
              </a:rPr>
              <a:t>The U.S. Fund for UNICEF is a non-profit organization</a:t>
            </a:r>
            <a:r>
              <a:rPr lang="en-US" sz="2100" dirty="0" smtClean="0">
                <a:cs typeface="+mn-cs"/>
              </a:rPr>
              <a:t> </a:t>
            </a:r>
          </a:p>
        </p:txBody>
      </p:sp>
      <p:pic>
        <p:nvPicPr>
          <p:cNvPr id="7172" name="Picture 4" descr="bPCgreyH"/>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400800" y="4992688"/>
            <a:ext cx="2514600" cy="1865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219200"/>
            <a:ext cx="9372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14350"/>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ctrTitle"/>
          </p:nvPr>
        </p:nvSpPr>
        <p:spPr/>
        <p:txBody>
          <a:bodyPr/>
          <a:lstStyle/>
          <a:p>
            <a:pPr>
              <a:defRPr/>
            </a:pPr>
            <a:r>
              <a:rPr lang="en-US" smtClean="0">
                <a:cs typeface="+mj-cs"/>
              </a:rPr>
              <a:t>Every year </a:t>
            </a:r>
            <a:r>
              <a:rPr lang="en-US" smtClean="0">
                <a:solidFill>
                  <a:srgbClr val="FF0066"/>
                </a:solidFill>
                <a:cs typeface="+mj-cs"/>
              </a:rPr>
              <a:t>8 million people die</a:t>
            </a:r>
            <a:r>
              <a:rPr lang="en-US" smtClean="0">
                <a:cs typeface="+mj-cs"/>
              </a:rPr>
              <a:t>…</a:t>
            </a:r>
          </a:p>
        </p:txBody>
      </p:sp>
      <p:sp>
        <p:nvSpPr>
          <p:cNvPr id="49157" name="Rectangle 5"/>
          <p:cNvSpPr>
            <a:spLocks noGrp="1" noChangeArrowheads="1"/>
          </p:cNvSpPr>
          <p:nvPr>
            <p:ph type="subTitle" idx="1"/>
          </p:nvPr>
        </p:nvSpPr>
        <p:spPr>
          <a:xfrm>
            <a:off x="206375" y="2754313"/>
            <a:ext cx="6727825" cy="979487"/>
          </a:xfrm>
        </p:spPr>
        <p:txBody>
          <a:bodyPr/>
          <a:lstStyle/>
          <a:p>
            <a:pPr>
              <a:lnSpc>
                <a:spcPct val="80000"/>
              </a:lnSpc>
              <a:defRPr/>
            </a:pPr>
            <a:r>
              <a:rPr lang="en-US" sz="3300" dirty="0" smtClean="0">
                <a:cs typeface="+mn-cs"/>
              </a:rPr>
              <a:t>…due to preventable causes …</a:t>
            </a:r>
          </a:p>
          <a:p>
            <a:pPr>
              <a:lnSpc>
                <a:spcPct val="80000"/>
              </a:lnSpc>
              <a:defRPr/>
            </a:pPr>
            <a:r>
              <a:rPr lang="en-US" sz="3300" dirty="0" smtClean="0">
                <a:cs typeface="+mn-cs"/>
              </a:rPr>
              <a:t>like diarrhea, malaria, polio…</a:t>
            </a:r>
          </a:p>
          <a:p>
            <a:pPr>
              <a:lnSpc>
                <a:spcPct val="80000"/>
              </a:lnSpc>
              <a:defRPr/>
            </a:pPr>
            <a:endParaRPr lang="en-US" sz="3300" dirty="0" smtClean="0">
              <a:cs typeface="+mn-cs"/>
            </a:endParaRPr>
          </a:p>
          <a:p>
            <a:pPr>
              <a:lnSpc>
                <a:spcPct val="80000"/>
              </a:lnSpc>
              <a:defRPr/>
            </a:pPr>
            <a:endParaRPr lang="en-US" sz="3300" dirty="0" smtClean="0">
              <a:cs typeface="+mn-cs"/>
            </a:endParaRPr>
          </a:p>
          <a:p>
            <a:pPr>
              <a:lnSpc>
                <a:spcPct val="80000"/>
              </a:lnSpc>
              <a:defRPr/>
            </a:pPr>
            <a:r>
              <a:rPr lang="en-US" sz="3300" dirty="0" smtClean="0">
                <a:cs typeface="+mn-cs"/>
              </a:rPr>
              <a:t>That</a:t>
            </a:r>
            <a:r>
              <a:rPr lang="ja-JP" altLang="en-US" sz="3300" dirty="0" smtClean="0">
                <a:latin typeface="Arial"/>
                <a:cs typeface="+mn-cs"/>
              </a:rPr>
              <a:t>’</a:t>
            </a:r>
            <a:r>
              <a:rPr lang="en-US" sz="3300" dirty="0" smtClean="0">
                <a:cs typeface="+mn-cs"/>
              </a:rPr>
              <a:t>s 22,000 people every day!</a:t>
            </a:r>
          </a:p>
          <a:p>
            <a:pPr>
              <a:lnSpc>
                <a:spcPct val="80000"/>
              </a:lnSpc>
              <a:defRPr/>
            </a:pPr>
            <a:r>
              <a:rPr lang="en-US" sz="2800" dirty="0" smtClean="0">
                <a:solidFill>
                  <a:srgbClr val="0000FF"/>
                </a:solidFill>
                <a:cs typeface="+mn-cs"/>
              </a:rPr>
              <a:t>(this is ~ 2x the amount of </a:t>
            </a:r>
            <a:r>
              <a:rPr lang="en-US" sz="2800" dirty="0" err="1" smtClean="0">
                <a:solidFill>
                  <a:srgbClr val="0000FF"/>
                </a:solidFill>
                <a:cs typeface="+mn-cs"/>
              </a:rPr>
              <a:t>sutdents</a:t>
            </a:r>
            <a:r>
              <a:rPr lang="en-US" sz="2800" dirty="0" smtClean="0">
                <a:solidFill>
                  <a:srgbClr val="0000FF"/>
                </a:solidFill>
                <a:cs typeface="+mn-cs"/>
              </a:rPr>
              <a:t> in UPRM! )</a:t>
            </a:r>
          </a:p>
        </p:txBody>
      </p:sp>
      <p:pic>
        <p:nvPicPr>
          <p:cNvPr id="23555" name="Picture 6" descr="Africa_poverty-383x480"/>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6553200" y="2133600"/>
            <a:ext cx="18843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ctrTitle"/>
          </p:nvPr>
        </p:nvSpPr>
        <p:spPr/>
        <p:txBody>
          <a:bodyPr/>
          <a:lstStyle/>
          <a:p>
            <a:pPr>
              <a:defRPr/>
            </a:pPr>
            <a:r>
              <a:rPr lang="en-US" smtClean="0">
                <a:cs typeface="+mj-cs"/>
              </a:rPr>
              <a:t>Every year </a:t>
            </a:r>
            <a:r>
              <a:rPr lang="en-US" smtClean="0">
                <a:solidFill>
                  <a:srgbClr val="FF0066"/>
                </a:solidFill>
                <a:cs typeface="+mj-cs"/>
              </a:rPr>
              <a:t>8 million people die</a:t>
            </a:r>
            <a:r>
              <a:rPr lang="en-US" smtClean="0">
                <a:cs typeface="+mj-cs"/>
              </a:rPr>
              <a:t>…</a:t>
            </a:r>
          </a:p>
        </p:txBody>
      </p:sp>
      <p:sp>
        <p:nvSpPr>
          <p:cNvPr id="49157" name="Rectangle 5"/>
          <p:cNvSpPr>
            <a:spLocks noGrp="1" noChangeArrowheads="1"/>
          </p:cNvSpPr>
          <p:nvPr>
            <p:ph type="subTitle" idx="1"/>
          </p:nvPr>
        </p:nvSpPr>
        <p:spPr>
          <a:xfrm>
            <a:off x="206375" y="2754313"/>
            <a:ext cx="6727825" cy="979487"/>
          </a:xfrm>
        </p:spPr>
        <p:txBody>
          <a:bodyPr/>
          <a:lstStyle/>
          <a:p>
            <a:pPr>
              <a:lnSpc>
                <a:spcPct val="80000"/>
              </a:lnSpc>
              <a:defRPr/>
            </a:pPr>
            <a:r>
              <a:rPr lang="en-US" sz="3300" dirty="0" smtClean="0">
                <a:cs typeface="+mn-cs"/>
              </a:rPr>
              <a:t>…due to preventable causes …</a:t>
            </a:r>
          </a:p>
          <a:p>
            <a:pPr>
              <a:lnSpc>
                <a:spcPct val="80000"/>
              </a:lnSpc>
              <a:defRPr/>
            </a:pPr>
            <a:r>
              <a:rPr lang="en-US" sz="3300" dirty="0" smtClean="0">
                <a:cs typeface="+mn-cs"/>
              </a:rPr>
              <a:t>like diarrhea, malaria, polio…</a:t>
            </a:r>
          </a:p>
          <a:p>
            <a:pPr>
              <a:lnSpc>
                <a:spcPct val="80000"/>
              </a:lnSpc>
              <a:defRPr/>
            </a:pPr>
            <a:endParaRPr lang="en-US" sz="3300" dirty="0" smtClean="0">
              <a:cs typeface="+mn-cs"/>
            </a:endParaRPr>
          </a:p>
          <a:p>
            <a:pPr>
              <a:lnSpc>
                <a:spcPct val="80000"/>
              </a:lnSpc>
              <a:defRPr/>
            </a:pPr>
            <a:endParaRPr lang="en-US" sz="3300" dirty="0" smtClean="0">
              <a:cs typeface="+mn-cs"/>
            </a:endParaRPr>
          </a:p>
          <a:p>
            <a:pPr>
              <a:lnSpc>
                <a:spcPct val="80000"/>
              </a:lnSpc>
              <a:defRPr/>
            </a:pPr>
            <a:r>
              <a:rPr lang="en-US" sz="3300" dirty="0" smtClean="0">
                <a:cs typeface="+mn-cs"/>
              </a:rPr>
              <a:t>That</a:t>
            </a:r>
            <a:r>
              <a:rPr lang="ja-JP" altLang="en-US" sz="3300" dirty="0" smtClean="0">
                <a:latin typeface="Arial"/>
                <a:cs typeface="+mn-cs"/>
              </a:rPr>
              <a:t>’</a:t>
            </a:r>
            <a:r>
              <a:rPr lang="en-US" sz="3300" dirty="0" smtClean="0">
                <a:cs typeface="+mn-cs"/>
              </a:rPr>
              <a:t>s 22,000 people every day!</a:t>
            </a:r>
          </a:p>
          <a:p>
            <a:pPr>
              <a:lnSpc>
                <a:spcPct val="80000"/>
              </a:lnSpc>
              <a:defRPr/>
            </a:pPr>
            <a:r>
              <a:rPr lang="en-US" sz="2800" dirty="0" smtClean="0">
                <a:solidFill>
                  <a:srgbClr val="0000FF"/>
                </a:solidFill>
                <a:cs typeface="+mn-cs"/>
              </a:rPr>
              <a:t>(this is ~ 2x the amount of </a:t>
            </a:r>
            <a:r>
              <a:rPr lang="en-US" sz="2800" dirty="0" err="1" smtClean="0">
                <a:solidFill>
                  <a:srgbClr val="0000FF"/>
                </a:solidFill>
                <a:cs typeface="+mn-cs"/>
              </a:rPr>
              <a:t>sutdents</a:t>
            </a:r>
            <a:r>
              <a:rPr lang="en-US" sz="2800" dirty="0" smtClean="0">
                <a:solidFill>
                  <a:srgbClr val="0000FF"/>
                </a:solidFill>
                <a:cs typeface="+mn-cs"/>
              </a:rPr>
              <a:t> in UPRM! )</a:t>
            </a:r>
          </a:p>
        </p:txBody>
      </p:sp>
      <p:pic>
        <p:nvPicPr>
          <p:cNvPr id="49159" name="Picture 7" descr="starvation_photo-317x480"/>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28607" y="1366897"/>
            <a:ext cx="3639216" cy="551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dying_babies-640x422"/>
          <p:cNvPicPr>
            <a:picLocks noChangeAspect="1" noChangeArrowheads="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3605445" y="2057400"/>
            <a:ext cx="554791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3046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en-US" sz="3200" smtClean="0">
                <a:cs typeface="+mj-cs"/>
              </a:rPr>
              <a:t>A little bit goes a long way… …</a:t>
            </a:r>
            <a:r>
              <a:rPr lang="en-US" sz="3200" smtClean="0">
                <a:solidFill>
                  <a:srgbClr val="FF0066"/>
                </a:solidFill>
                <a:cs typeface="+mj-cs"/>
              </a:rPr>
              <a:t>Health:</a:t>
            </a:r>
          </a:p>
        </p:txBody>
      </p:sp>
      <p:sp>
        <p:nvSpPr>
          <p:cNvPr id="8195" name="Rectangle 3"/>
          <p:cNvSpPr>
            <a:spLocks noGrp="1" noChangeArrowheads="1"/>
          </p:cNvSpPr>
          <p:nvPr>
            <p:ph type="body" idx="1"/>
          </p:nvPr>
        </p:nvSpPr>
        <p:spPr>
          <a:xfrm>
            <a:off x="457200" y="1600200"/>
            <a:ext cx="8458200" cy="5029200"/>
          </a:xfrm>
        </p:spPr>
        <p:txBody>
          <a:bodyPr/>
          <a:lstStyle/>
          <a:p>
            <a:pPr>
              <a:lnSpc>
                <a:spcPct val="80000"/>
              </a:lnSpc>
              <a:buFontTx/>
              <a:buNone/>
              <a:defRPr/>
            </a:pPr>
            <a:endParaRPr lang="en-US" sz="1700" smtClean="0">
              <a:cs typeface="+mn-cs"/>
            </a:endParaRPr>
          </a:p>
          <a:p>
            <a:pPr>
              <a:lnSpc>
                <a:spcPct val="80000"/>
              </a:lnSpc>
              <a:defRPr/>
            </a:pPr>
            <a:r>
              <a:rPr lang="en-US" sz="2500" smtClean="0">
                <a:cs typeface="+mn-cs"/>
              </a:rPr>
              <a:t>One packet of Oral Rehydration Salts to treat diarrhea, a leading cause of death among children:						       	</a:t>
            </a:r>
            <a:r>
              <a:rPr lang="en-US" sz="2500" b="1" smtClean="0">
                <a:solidFill>
                  <a:srgbClr val="FF0066"/>
                </a:solidFill>
                <a:cs typeface="+mn-cs"/>
              </a:rPr>
              <a:t>$0.05 per packet</a:t>
            </a:r>
            <a:r>
              <a:rPr lang="en-US" sz="2500" smtClean="0">
                <a:cs typeface="+mn-cs"/>
              </a:rPr>
              <a:t>  </a:t>
            </a:r>
          </a:p>
          <a:p>
            <a:pPr>
              <a:lnSpc>
                <a:spcPct val="80000"/>
              </a:lnSpc>
              <a:defRPr/>
            </a:pPr>
            <a:r>
              <a:rPr lang="en-US" sz="2500" smtClean="0">
                <a:cs typeface="+mn-cs"/>
              </a:rPr>
              <a:t>One emergency health kit containing essential medical supplies and drugs to cover the basic health needs of 10,000 people for three months:  	</a:t>
            </a:r>
            <a:r>
              <a:rPr lang="en-US" sz="2500" b="1" smtClean="0">
                <a:cs typeface="+mn-cs"/>
              </a:rPr>
              <a:t> 	</a:t>
            </a:r>
          </a:p>
          <a:p>
            <a:pPr>
              <a:lnSpc>
                <a:spcPct val="80000"/>
              </a:lnSpc>
              <a:buFontTx/>
              <a:buNone/>
              <a:defRPr/>
            </a:pPr>
            <a:r>
              <a:rPr lang="en-US" sz="2500" b="1" smtClean="0">
                <a:solidFill>
                  <a:srgbClr val="FF0066"/>
                </a:solidFill>
                <a:cs typeface="+mn-cs"/>
              </a:rPr>
              <a:t>                             $0.60 per person/ $6,000</a:t>
            </a:r>
            <a:r>
              <a:rPr lang="en-US" sz="2500" b="1" smtClean="0">
                <a:cs typeface="+mn-cs"/>
              </a:rPr>
              <a:t> </a:t>
            </a:r>
            <a:r>
              <a:rPr lang="en-US" sz="2500" smtClean="0">
                <a:cs typeface="+mn-cs"/>
              </a:rPr>
              <a:t> </a:t>
            </a:r>
          </a:p>
          <a:p>
            <a:pPr>
              <a:lnSpc>
                <a:spcPct val="80000"/>
              </a:lnSpc>
              <a:defRPr/>
            </a:pPr>
            <a:r>
              <a:rPr lang="en-US" sz="2500" smtClean="0">
                <a:cs typeface="+mn-cs"/>
              </a:rPr>
              <a:t>Immunize one child against measles, a disease that spreads rapidly among displaced populations: 						                     </a:t>
            </a:r>
            <a:r>
              <a:rPr lang="en-US" sz="2500" b="1" smtClean="0">
                <a:solidFill>
                  <a:srgbClr val="FF0066"/>
                </a:solidFill>
                <a:cs typeface="+mn-cs"/>
              </a:rPr>
              <a:t>$1.00 per child</a:t>
            </a:r>
            <a:endParaRPr lang="en-US" sz="2500" smtClean="0">
              <a:solidFill>
                <a:srgbClr val="FF0066"/>
              </a:solidFill>
              <a:cs typeface="+mn-cs"/>
            </a:endParaRPr>
          </a:p>
          <a:p>
            <a:pPr>
              <a:lnSpc>
                <a:spcPct val="80000"/>
              </a:lnSpc>
              <a:defRPr/>
            </a:pPr>
            <a:r>
              <a:rPr lang="en-US" sz="2500" smtClean="0">
                <a:cs typeface="+mn-cs"/>
              </a:rPr>
              <a:t>Vaccinate one child against polio for life, protecting them against the disease and preventing its spread to nearby countries:  			</a:t>
            </a:r>
            <a:r>
              <a:rPr lang="en-US" sz="2500" b="1" smtClean="0">
                <a:solidFill>
                  <a:srgbClr val="FF0066"/>
                </a:solidFill>
                <a:cs typeface="+mn-cs"/>
              </a:rPr>
              <a:t>$1.00 per child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06375" y="330200"/>
            <a:ext cx="7343775" cy="654050"/>
          </a:xfrm>
        </p:spPr>
        <p:txBody>
          <a:bodyPr/>
          <a:lstStyle/>
          <a:p>
            <a:pPr>
              <a:defRPr/>
            </a:pPr>
            <a:r>
              <a:rPr lang="en-US" sz="3200" smtClean="0">
                <a:cs typeface="+mj-cs"/>
              </a:rPr>
              <a:t>A little bit goes a long way…</a:t>
            </a:r>
            <a:br>
              <a:rPr lang="en-US" sz="3200" smtClean="0">
                <a:cs typeface="+mj-cs"/>
              </a:rPr>
            </a:br>
            <a:r>
              <a:rPr lang="en-US" sz="3200" smtClean="0">
                <a:cs typeface="+mj-cs"/>
              </a:rPr>
              <a:t>… in </a:t>
            </a:r>
            <a:r>
              <a:rPr lang="en-US" sz="3200" smtClean="0">
                <a:solidFill>
                  <a:srgbClr val="FF0066"/>
                </a:solidFill>
                <a:cs typeface="+mj-cs"/>
              </a:rPr>
              <a:t>Nutrition:</a:t>
            </a:r>
            <a:r>
              <a:rPr lang="en-US" sz="3200" u="sng" smtClean="0">
                <a:solidFill>
                  <a:schemeClr val="bg2"/>
                </a:solidFill>
                <a:cs typeface="+mj-cs"/>
              </a:rPr>
              <a:t/>
            </a:r>
            <a:br>
              <a:rPr lang="en-US" sz="3200" u="sng" smtClean="0">
                <a:solidFill>
                  <a:schemeClr val="bg2"/>
                </a:solidFill>
                <a:cs typeface="+mj-cs"/>
              </a:rPr>
            </a:br>
            <a:endParaRPr lang="en-US" sz="3200" u="sng" smtClean="0">
              <a:solidFill>
                <a:schemeClr val="bg2"/>
              </a:solidFill>
              <a:cs typeface="+mj-cs"/>
            </a:endParaRPr>
          </a:p>
        </p:txBody>
      </p:sp>
      <p:sp>
        <p:nvSpPr>
          <p:cNvPr id="15363" name="Rectangle 3"/>
          <p:cNvSpPr>
            <a:spLocks noGrp="1" noChangeArrowheads="1"/>
          </p:cNvSpPr>
          <p:nvPr>
            <p:ph type="body" idx="1"/>
          </p:nvPr>
        </p:nvSpPr>
        <p:spPr>
          <a:xfrm>
            <a:off x="177800" y="1652588"/>
            <a:ext cx="8785225" cy="3709987"/>
          </a:xfrm>
        </p:spPr>
        <p:txBody>
          <a:bodyPr/>
          <a:lstStyle/>
          <a:p>
            <a:pPr>
              <a:defRPr/>
            </a:pPr>
            <a:r>
              <a:rPr lang="en-US" sz="2500" b="1" smtClean="0">
                <a:cs typeface="+mn-cs"/>
              </a:rPr>
              <a:t>One carton of high-protein biscuits to feed for severely malnourished children:									       					</a:t>
            </a:r>
            <a:r>
              <a:rPr lang="en-US" sz="2500" b="1" smtClean="0">
                <a:solidFill>
                  <a:srgbClr val="FF0066"/>
                </a:solidFill>
                <a:cs typeface="+mn-cs"/>
              </a:rPr>
              <a:t>$10.00 per carton</a:t>
            </a:r>
          </a:p>
          <a:p>
            <a:pPr>
              <a:defRPr/>
            </a:pPr>
            <a:r>
              <a:rPr lang="en-US" sz="2500" b="1" smtClean="0">
                <a:cs typeface="+mn-cs"/>
              </a:rPr>
              <a:t>Aluminum cooking set intended for family use in emergencies, includes pots, bowls, cups, frying pan, and coffee pot:		   </a:t>
            </a:r>
            <a:r>
              <a:rPr lang="en-US" sz="2500" b="1" smtClean="0">
                <a:solidFill>
                  <a:srgbClr val="FF0066"/>
                </a:solidFill>
                <a:cs typeface="+mn-cs"/>
              </a:rPr>
              <a:t>$13.75 for a 14 piece set</a:t>
            </a:r>
          </a:p>
        </p:txBody>
      </p:sp>
      <p:pic>
        <p:nvPicPr>
          <p:cNvPr id="27651" name="Picture 4" descr="000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4864100"/>
            <a:ext cx="2743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6375" y="330200"/>
            <a:ext cx="7343775" cy="654050"/>
          </a:xfrm>
        </p:spPr>
        <p:txBody>
          <a:bodyPr/>
          <a:lstStyle/>
          <a:p>
            <a:pPr>
              <a:defRPr/>
            </a:pPr>
            <a:r>
              <a:rPr lang="en-US" sz="3200" smtClean="0">
                <a:cs typeface="+mj-cs"/>
              </a:rPr>
              <a:t>A little bit goes a long way…</a:t>
            </a:r>
            <a:br>
              <a:rPr lang="en-US" sz="3200" smtClean="0">
                <a:cs typeface="+mj-cs"/>
              </a:rPr>
            </a:br>
            <a:r>
              <a:rPr lang="en-US" sz="3200" smtClean="0">
                <a:cs typeface="+mj-cs"/>
              </a:rPr>
              <a:t>… in </a:t>
            </a:r>
            <a:r>
              <a:rPr lang="en-US" sz="3200" b="0" smtClean="0">
                <a:solidFill>
                  <a:srgbClr val="FF0066"/>
                </a:solidFill>
                <a:cs typeface="+mj-cs"/>
              </a:rPr>
              <a:t>Education:</a:t>
            </a:r>
            <a:r>
              <a:rPr lang="en-US" sz="3200" u="sng" smtClean="0">
                <a:solidFill>
                  <a:srgbClr val="FF0066"/>
                </a:solidFill>
                <a:cs typeface="+mj-cs"/>
              </a:rPr>
              <a:t/>
            </a:r>
            <a:br>
              <a:rPr lang="en-US" sz="3200" u="sng" smtClean="0">
                <a:solidFill>
                  <a:srgbClr val="FF0066"/>
                </a:solidFill>
                <a:cs typeface="+mj-cs"/>
              </a:rPr>
            </a:br>
            <a:endParaRPr lang="en-US" sz="3200" u="sng" smtClean="0">
              <a:solidFill>
                <a:srgbClr val="FF0066"/>
              </a:solidFill>
              <a:cs typeface="+mj-cs"/>
            </a:endParaRPr>
          </a:p>
        </p:txBody>
      </p:sp>
      <p:sp>
        <p:nvSpPr>
          <p:cNvPr id="16387" name="Rectangle 3"/>
          <p:cNvSpPr>
            <a:spLocks noGrp="1" noChangeArrowheads="1"/>
          </p:cNvSpPr>
          <p:nvPr>
            <p:ph type="body" idx="1"/>
          </p:nvPr>
        </p:nvSpPr>
        <p:spPr>
          <a:xfrm>
            <a:off x="228601" y="1219201"/>
            <a:ext cx="4191000" cy="3276600"/>
          </a:xfrm>
        </p:spPr>
        <p:txBody>
          <a:bodyPr/>
          <a:lstStyle/>
          <a:p>
            <a:pPr>
              <a:defRPr/>
            </a:pPr>
            <a:r>
              <a:rPr lang="en-US" sz="2000" b="1" dirty="0" smtClean="0">
                <a:cs typeface="+mn-cs"/>
              </a:rPr>
              <a:t>School-in-a-box kit to help resume education for children. Each kit contains enough educational materials for a teacher and up to 80 children and includes counting cubes, posters, a wooden teaching clock, and chalk:  					  </a:t>
            </a:r>
            <a:r>
              <a:rPr lang="en-US" sz="2000" b="1" dirty="0" smtClean="0">
                <a:solidFill>
                  <a:srgbClr val="FF0066"/>
                </a:solidFill>
                <a:cs typeface="+mn-cs"/>
              </a:rPr>
              <a:t>$300 per kit</a:t>
            </a:r>
          </a:p>
        </p:txBody>
      </p:sp>
      <p:pic>
        <p:nvPicPr>
          <p:cNvPr id="29699" name="Picture 4" descr="wh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518025"/>
            <a:ext cx="3581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sib040076e"/>
          <p:cNvPicPr>
            <a:picLocks noChangeAspect="1" noChangeArrowheads="1"/>
          </p:cNvPicPr>
          <p:nvPr/>
        </p:nvPicPr>
        <p:blipFill>
          <a:blip r:embed="rId4">
            <a:lum bright="20000"/>
            <a:extLst>
              <a:ext uri="{28A0092B-C50C-407E-A947-70E740481C1C}">
                <a14:useLocalDpi xmlns:a14="http://schemas.microsoft.com/office/drawing/2010/main"/>
              </a:ext>
            </a:extLst>
          </a:blip>
          <a:srcRect/>
          <a:stretch>
            <a:fillRect/>
          </a:stretch>
        </p:blipFill>
        <p:spPr bwMode="auto">
          <a:xfrm>
            <a:off x="4876800" y="533399"/>
            <a:ext cx="4245465" cy="638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linds(horizontal)">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381000"/>
            <a:ext cx="7343775" cy="846137"/>
          </a:xfrm>
        </p:spPr>
        <p:txBody>
          <a:bodyPr/>
          <a:lstStyle/>
          <a:p>
            <a:pPr>
              <a:defRPr/>
            </a:pPr>
            <a:r>
              <a:rPr lang="en-US" dirty="0" smtClean="0">
                <a:cs typeface="+mj-cs"/>
              </a:rPr>
              <a:t>Fundraising Guidelines</a:t>
            </a:r>
            <a:br>
              <a:rPr lang="en-US" dirty="0" smtClean="0">
                <a:cs typeface="+mj-cs"/>
              </a:rPr>
            </a:br>
            <a:r>
              <a:rPr lang="en-US" sz="4000" dirty="0">
                <a:solidFill>
                  <a:srgbClr val="FF0066"/>
                </a:solidFill>
              </a:rPr>
              <a:t>2. Plan</a:t>
            </a:r>
            <a:r>
              <a:rPr lang="en-US" sz="4000" dirty="0"/>
              <a:t>: </a:t>
            </a:r>
            <a:br>
              <a:rPr lang="en-US" sz="4000" dirty="0"/>
            </a:br>
            <a:endParaRPr lang="en-US" dirty="0" smtClean="0">
              <a:cs typeface="+mj-cs"/>
            </a:endParaRPr>
          </a:p>
        </p:txBody>
      </p:sp>
      <p:sp>
        <p:nvSpPr>
          <p:cNvPr id="56323" name="Rectangle 3"/>
          <p:cNvSpPr>
            <a:spLocks noGrp="1" noChangeArrowheads="1"/>
          </p:cNvSpPr>
          <p:nvPr>
            <p:ph type="body" idx="1"/>
          </p:nvPr>
        </p:nvSpPr>
        <p:spPr>
          <a:xfrm>
            <a:off x="152400" y="1295400"/>
            <a:ext cx="8785225" cy="4406900"/>
          </a:xfrm>
        </p:spPr>
        <p:txBody>
          <a:bodyPr/>
          <a:lstStyle/>
          <a:p>
            <a:pPr>
              <a:defRPr/>
            </a:pPr>
            <a:r>
              <a:rPr lang="en-US" u="sng" dirty="0" smtClean="0">
                <a:cs typeface="+mn-cs"/>
              </a:rPr>
              <a:t>Early</a:t>
            </a:r>
            <a:r>
              <a:rPr lang="en-US" dirty="0" smtClean="0">
                <a:cs typeface="+mn-cs"/>
              </a:rPr>
              <a:t> in advance, specially for large events</a:t>
            </a:r>
          </a:p>
          <a:p>
            <a:pPr>
              <a:defRPr/>
            </a:pPr>
            <a:r>
              <a:rPr lang="en-US" u="sng" dirty="0" smtClean="0">
                <a:cs typeface="+mn-cs"/>
              </a:rPr>
              <a:t>Date</a:t>
            </a:r>
            <a:r>
              <a:rPr lang="en-US" dirty="0" smtClean="0">
                <a:cs typeface="+mn-cs"/>
              </a:rPr>
              <a:t>: choose carefully, no conflicts w/other events</a:t>
            </a:r>
          </a:p>
          <a:p>
            <a:pPr>
              <a:defRPr/>
            </a:pPr>
            <a:r>
              <a:rPr lang="en-US" u="sng" dirty="0" smtClean="0">
                <a:cs typeface="+mn-cs"/>
              </a:rPr>
              <a:t>Venue</a:t>
            </a:r>
            <a:r>
              <a:rPr lang="en-US" dirty="0" smtClean="0">
                <a:cs typeface="+mn-cs"/>
              </a:rPr>
              <a:t>: cost, location, size</a:t>
            </a:r>
          </a:p>
          <a:p>
            <a:pPr>
              <a:defRPr/>
            </a:pPr>
            <a:r>
              <a:rPr lang="en-US" u="sng" dirty="0" smtClean="0">
                <a:cs typeface="+mn-cs"/>
              </a:rPr>
              <a:t>Co-Hosting:</a:t>
            </a:r>
            <a:r>
              <a:rPr lang="en-US" dirty="0" smtClean="0">
                <a:cs typeface="+mn-cs"/>
              </a:rPr>
              <a:t> leverage!</a:t>
            </a:r>
            <a:endParaRPr lang="en-US" u="sng" dirty="0" smtClean="0">
              <a:cs typeface="+mn-cs"/>
            </a:endParaRPr>
          </a:p>
          <a:p>
            <a:pPr>
              <a:defRPr/>
            </a:pPr>
            <a:r>
              <a:rPr lang="en-US" u="sng" dirty="0" smtClean="0">
                <a:cs typeface="+mn-cs"/>
              </a:rPr>
              <a:t>Budget Planning</a:t>
            </a:r>
            <a:r>
              <a:rPr lang="en-US" dirty="0" smtClean="0">
                <a:cs typeface="+mn-cs"/>
              </a:rPr>
              <a:t>: ask for donations</a:t>
            </a:r>
          </a:p>
          <a:p>
            <a:pPr>
              <a:defRPr/>
            </a:pPr>
            <a:r>
              <a:rPr lang="en-US" u="sng" dirty="0" smtClean="0">
                <a:cs typeface="+mn-cs"/>
              </a:rPr>
              <a:t>Delegate</a:t>
            </a:r>
            <a:r>
              <a:rPr lang="en-US" dirty="0" smtClean="0">
                <a:cs typeface="+mn-cs"/>
              </a:rPr>
              <a:t> responsibility</a:t>
            </a:r>
          </a:p>
          <a:p>
            <a:pPr>
              <a:defRPr/>
            </a:pPr>
            <a:endParaRPr lang="en-US" dirty="0" smtClean="0">
              <a:cs typeface="+mn-cs"/>
            </a:endParaRPr>
          </a:p>
          <a:p>
            <a:pPr>
              <a:defRPr/>
            </a:pPr>
            <a:endParaRPr lang="en-US" dirty="0" smtClean="0">
              <a:cs typeface="+mn-cs"/>
            </a:endParaRPr>
          </a:p>
          <a:p>
            <a:pPr>
              <a:defRPr/>
            </a:pPr>
            <a:endParaRPr lang="en-US" dirty="0" smtClean="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8"/>
          <p:cNvSpPr>
            <a:spLocks noGrp="1" noChangeArrowheads="1"/>
          </p:cNvSpPr>
          <p:nvPr>
            <p:ph type="title"/>
          </p:nvPr>
        </p:nvSpPr>
        <p:spPr/>
        <p:txBody>
          <a:bodyPr/>
          <a:lstStyle/>
          <a:p>
            <a:pPr>
              <a:defRPr/>
            </a:pPr>
            <a:r>
              <a:rPr lang="en-US" b="0" smtClean="0">
                <a:solidFill>
                  <a:schemeClr val="tx1"/>
                </a:solidFill>
                <a:cs typeface="+mj-cs"/>
              </a:rPr>
              <a:t>Trick-or-Treat for</a:t>
            </a:r>
          </a:p>
        </p:txBody>
      </p:sp>
      <p:pic>
        <p:nvPicPr>
          <p:cNvPr id="4100" name="Picture 4" descr="20033DBox(basic)_6color"/>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1295400"/>
            <a:ext cx="5562600" cy="556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103" name="Rectangle 7"/>
          <p:cNvSpPr>
            <a:spLocks noChangeArrowheads="1"/>
          </p:cNvSpPr>
          <p:nvPr/>
        </p:nvSpPr>
        <p:spPr bwMode="auto">
          <a:xfrm>
            <a:off x="5715000" y="1371600"/>
            <a:ext cx="32067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en-US" b="1">
                <a:cs typeface="+mn-cs"/>
              </a:rPr>
              <a:t>For over 50 years, </a:t>
            </a:r>
            <a:r>
              <a:rPr lang="ja-JP" altLang="en-US" b="1">
                <a:latin typeface="Arial"/>
                <a:cs typeface="+mn-cs"/>
              </a:rPr>
              <a:t>‘</a:t>
            </a:r>
            <a:r>
              <a:rPr lang="en-US" b="1">
                <a:cs typeface="+mn-cs"/>
              </a:rPr>
              <a:t>Trick-or-Treat for UNICEF</a:t>
            </a:r>
            <a:r>
              <a:rPr lang="ja-JP" altLang="en-US" b="1">
                <a:latin typeface="Arial"/>
                <a:cs typeface="+mn-cs"/>
              </a:rPr>
              <a:t>”</a:t>
            </a:r>
            <a:r>
              <a:rPr lang="en-US" b="1">
                <a:cs typeface="+mn-cs"/>
              </a:rPr>
              <a:t> has raised funds and awareness on behalf of UNICEF through its motto, </a:t>
            </a:r>
          </a:p>
          <a:p>
            <a:pPr eaLnBrk="1" hangingPunct="1">
              <a:defRPr/>
            </a:pPr>
            <a:r>
              <a:rPr lang="en-US" b="1" i="1">
                <a:cs typeface="+mn-cs"/>
              </a:rPr>
              <a:t>Kids Helping Kids.</a:t>
            </a:r>
            <a:r>
              <a:rPr lang="en-US" b="1">
                <a:cs typeface="+mn-cs"/>
              </a:rPr>
              <a:t> </a:t>
            </a:r>
          </a:p>
          <a:p>
            <a:pPr eaLnBrk="1" hangingPunct="1">
              <a:defRPr/>
            </a:pPr>
            <a:endParaRPr lang="en-US" b="1">
              <a:cs typeface="+mn-cs"/>
            </a:endParaRPr>
          </a:p>
          <a:p>
            <a:pPr eaLnBrk="1" hangingPunct="1">
              <a:defRPr/>
            </a:pPr>
            <a:r>
              <a:rPr lang="ja-JP" altLang="en-US" b="1">
                <a:latin typeface="Arial"/>
                <a:cs typeface="+mn-cs"/>
              </a:rPr>
              <a:t>“</a:t>
            </a:r>
            <a:r>
              <a:rPr lang="en-US" b="1">
                <a:cs typeface="+mn-cs"/>
              </a:rPr>
              <a:t>Trick-or-Treat for UNICEF</a:t>
            </a:r>
            <a:r>
              <a:rPr lang="ja-JP" altLang="en-US" b="1">
                <a:latin typeface="Arial"/>
                <a:cs typeface="+mn-cs"/>
              </a:rPr>
              <a:t>”</a:t>
            </a:r>
            <a:endParaRPr lang="en-US" b="1">
              <a:cs typeface="+mn-cs"/>
            </a:endParaRPr>
          </a:p>
          <a:p>
            <a:pPr eaLnBrk="1" hangingPunct="1">
              <a:defRPr/>
            </a:pPr>
            <a:endParaRPr lang="en-US" b="1">
              <a:cs typeface="+mn-cs"/>
            </a:endParaRPr>
          </a:p>
          <a:p>
            <a:pPr eaLnBrk="1" hangingPunct="1">
              <a:defRPr/>
            </a:pPr>
            <a:r>
              <a:rPr lang="en-US" b="1">
                <a:cs typeface="+mn-cs"/>
              </a:rPr>
              <a:t> volunteers participate through local schools, civic, and faith-based organizations to inform the public about the problems </a:t>
            </a:r>
          </a:p>
          <a:p>
            <a:pPr eaLnBrk="1" hangingPunct="1">
              <a:defRPr/>
            </a:pPr>
            <a:r>
              <a:rPr lang="en-US" b="1">
                <a:cs typeface="+mn-cs"/>
              </a:rPr>
              <a:t>facing many of the world</a:t>
            </a:r>
            <a:r>
              <a:rPr lang="ja-JP" altLang="en-US" b="1">
                <a:latin typeface="Arial"/>
                <a:cs typeface="+mn-cs"/>
              </a:rPr>
              <a:t>’</a:t>
            </a:r>
            <a:r>
              <a:rPr lang="en-US" b="1">
                <a:cs typeface="+mn-cs"/>
              </a:rPr>
              <a:t>s children.</a:t>
            </a:r>
            <a:r>
              <a:rPr lang="en-US">
                <a:cs typeface="+mn-cs"/>
              </a:rPr>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66"/>
                </a:solidFill>
              </a:rPr>
              <a:t>All</a:t>
            </a:r>
            <a:r>
              <a:rPr lang="en-US" dirty="0">
                <a:solidFill>
                  <a:srgbClr val="006666"/>
                </a:solidFill>
              </a:rPr>
              <a:t>-Campus Lobbies info sessions</a:t>
            </a:r>
            <a:endParaRPr lang="en-US" dirty="0"/>
          </a:p>
        </p:txBody>
      </p:sp>
      <p:sp>
        <p:nvSpPr>
          <p:cNvPr id="3" name="Content Placeholder 2"/>
          <p:cNvSpPr>
            <a:spLocks noGrp="1"/>
          </p:cNvSpPr>
          <p:nvPr>
            <p:ph type="body" idx="1"/>
          </p:nvPr>
        </p:nvSpPr>
        <p:spPr/>
        <p:txBody>
          <a:bodyPr/>
          <a:lstStyle/>
          <a:p>
            <a:r>
              <a:rPr lang="en-US" dirty="0"/>
              <a:t>Our Past Fundraising </a:t>
            </a:r>
            <a:r>
              <a:rPr lang="en-US" dirty="0" smtClean="0"/>
              <a:t>Activities</a:t>
            </a:r>
            <a:endParaRPr lang="en-US" dirty="0">
              <a:solidFill>
                <a:srgbClr val="006666"/>
              </a:solidFill>
            </a:endParaRPr>
          </a:p>
        </p:txBody>
      </p:sp>
    </p:spTree>
    <p:extLst>
      <p:ext uri="{BB962C8B-B14F-4D97-AF65-F5344CB8AC3E}">
        <p14:creationId xmlns:p14="http://schemas.microsoft.com/office/powerpoint/2010/main" val="558186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2" name="Text Box 10"/>
          <p:cNvSpPr txBox="1">
            <a:spLocks noChangeArrowheads="1"/>
          </p:cNvSpPr>
          <p:nvPr/>
        </p:nvSpPr>
        <p:spPr bwMode="auto">
          <a:xfrm>
            <a:off x="51054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a:solidFill>
                  <a:srgbClr val="006666"/>
                </a:solidFill>
                <a:effectLst>
                  <a:outerShdw blurRad="38100" dist="38100" dir="2700000" algn="tl">
                    <a:srgbClr val="DDDDDD"/>
                  </a:outerShdw>
                </a:effectLst>
                <a:latin typeface="Maiandra GD" charset="0"/>
                <a:cs typeface="+mn-cs"/>
              </a:rPr>
              <a:t>UPRM in Action!!</a:t>
            </a:r>
          </a:p>
        </p:txBody>
      </p:sp>
      <p:pic>
        <p:nvPicPr>
          <p:cNvPr id="33794" name="Picture 1" descr="ininUnicef_Sig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524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P26-10-10_12-06[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94288" y="2286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657600"/>
            <a:ext cx="40132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10200" y="3276600"/>
            <a:ext cx="42418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descr="P28-10-10_10-12.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048000" y="1447800"/>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6708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36576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50" y="3616325"/>
            <a:ext cx="4527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143000"/>
            <a:ext cx="9372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p:txBody>
          <a:bodyPr/>
          <a:lstStyle/>
          <a:p>
            <a:pPr>
              <a:defRPr/>
            </a:pPr>
            <a:r>
              <a:rPr lang="en-US" dirty="0" err="1" smtClean="0">
                <a:cs typeface="+mj-cs"/>
              </a:rPr>
              <a:t>Unicef</a:t>
            </a:r>
            <a:r>
              <a:rPr lang="en-US" dirty="0" smtClean="0">
                <a:cs typeface="+mj-cs"/>
              </a:rPr>
              <a:t> UPRM Team</a:t>
            </a:r>
          </a:p>
        </p:txBody>
      </p:sp>
    </p:spTree>
  </p:cSld>
  <p:clrMapOvr>
    <a:masterClrMapping/>
  </p:clrMapOvr>
  <p:transition advTm="9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sz="3200" b="0" dirty="0" smtClean="0">
                <a:solidFill>
                  <a:srgbClr val="FF0066"/>
                </a:solidFill>
                <a:effectLst>
                  <a:outerShdw blurRad="38100" dist="38100" dir="2700000" algn="tl">
                    <a:srgbClr val="DDDDDD"/>
                  </a:outerShdw>
                </a:effectLst>
                <a:latin typeface="Maiandra GD" charset="0"/>
                <a:cs typeface="+mj-cs"/>
              </a:rPr>
              <a:t>Since 2003, UPRM has been among Top 5 of all teams in the U.S.!</a:t>
            </a:r>
          </a:p>
        </p:txBody>
      </p:sp>
      <p:sp>
        <p:nvSpPr>
          <p:cNvPr id="18435" name="Rectangle 3"/>
          <p:cNvSpPr>
            <a:spLocks noGrp="1" noChangeArrowheads="1"/>
          </p:cNvSpPr>
          <p:nvPr>
            <p:ph type="body" idx="1"/>
          </p:nvPr>
        </p:nvSpPr>
        <p:spPr>
          <a:xfrm>
            <a:off x="152400" y="990600"/>
            <a:ext cx="8785225" cy="4787900"/>
          </a:xfrm>
        </p:spPr>
        <p:txBody>
          <a:bodyPr/>
          <a:lstStyle/>
          <a:p>
            <a:pPr>
              <a:defRPr/>
            </a:pPr>
            <a:endParaRPr lang="en-US" sz="3000" b="1" smtClean="0">
              <a:solidFill>
                <a:schemeClr val="accent1"/>
              </a:solidFill>
              <a:latin typeface="Maiandra GD" charset="0"/>
              <a:cs typeface="+mn-cs"/>
            </a:endParaRPr>
          </a:p>
          <a:p>
            <a:pPr>
              <a:defRPr/>
            </a:pPr>
            <a:r>
              <a:rPr lang="en-US" sz="3000" b="1" smtClean="0">
                <a:solidFill>
                  <a:schemeClr val="accent1"/>
                </a:solidFill>
                <a:latin typeface="Maiandra GD" charset="0"/>
                <a:cs typeface="+mn-cs"/>
              </a:rPr>
              <a:t>This year our goal is $3000</a:t>
            </a:r>
            <a:endParaRPr lang="en-US" sz="3000" smtClean="0">
              <a:solidFill>
                <a:schemeClr val="accent1"/>
              </a:solidFill>
              <a:latin typeface="Maiandra GD" charset="0"/>
              <a:cs typeface="+mn-cs"/>
            </a:endParaRPr>
          </a:p>
          <a:p>
            <a:pPr>
              <a:defRPr/>
            </a:pPr>
            <a:endParaRPr lang="en-US" sz="3000" smtClean="0">
              <a:solidFill>
                <a:schemeClr val="accent1"/>
              </a:solidFill>
              <a:latin typeface="Maiandra GD" charset="0"/>
              <a:cs typeface="+mn-cs"/>
            </a:endParaRPr>
          </a:p>
          <a:p>
            <a:pPr>
              <a:defRPr/>
            </a:pPr>
            <a:r>
              <a:rPr lang="en-US" sz="3000" b="1" smtClean="0">
                <a:solidFill>
                  <a:schemeClr val="accent1"/>
                </a:solidFill>
                <a:latin typeface="Maiandra GD" charset="0"/>
                <a:cs typeface="+mn-cs"/>
              </a:rPr>
              <a:t>Donate online! For UPRM Team</a:t>
            </a:r>
          </a:p>
          <a:p>
            <a:pPr algn="ctr">
              <a:buFontTx/>
              <a:buNone/>
              <a:defRPr/>
            </a:pPr>
            <a:r>
              <a:rPr lang="en-US" sz="3000" b="1" smtClean="0">
                <a:solidFill>
                  <a:schemeClr val="accent1"/>
                </a:solidFill>
                <a:latin typeface="Maiandra GD" charset="0"/>
                <a:cs typeface="+mn-cs"/>
                <a:hlinkClick r:id="rId3"/>
              </a:rPr>
              <a:t>www.unicefusa.org/totonline/rum</a:t>
            </a:r>
            <a:endParaRPr lang="en-US" sz="3000" b="1" smtClean="0">
              <a:solidFill>
                <a:schemeClr val="accent1"/>
              </a:solidFill>
              <a:latin typeface="Maiandra GD" charset="0"/>
              <a:cs typeface="+mn-cs"/>
            </a:endParaRPr>
          </a:p>
          <a:p>
            <a:pPr algn="ctr">
              <a:buFontTx/>
              <a:buNone/>
              <a:defRPr/>
            </a:pPr>
            <a:r>
              <a:rPr lang="en-US" sz="3000" b="1" smtClean="0">
                <a:solidFill>
                  <a:schemeClr val="accent1"/>
                </a:solidFill>
                <a:latin typeface="Maiandra GD" charset="0"/>
                <a:cs typeface="+mn-cs"/>
              </a:rPr>
              <a:t>Or at </a:t>
            </a:r>
          </a:p>
          <a:p>
            <a:pPr algn="ctr">
              <a:buFontTx/>
              <a:buNone/>
              <a:defRPr/>
            </a:pPr>
            <a:r>
              <a:rPr lang="en-US" sz="3000" b="1" smtClean="0">
                <a:solidFill>
                  <a:schemeClr val="accent1"/>
                </a:solidFill>
                <a:latin typeface="Maiandra GD" charset="0"/>
                <a:cs typeface="+mn-cs"/>
              </a:rPr>
              <a:t>http://ece.uprm.edu/~pol/UNICEF</a:t>
            </a:r>
            <a:endParaRPr lang="en-US" sz="3000" smtClean="0">
              <a:solidFill>
                <a:schemeClr val="accent1"/>
              </a:solidFill>
              <a:latin typeface="Maiandra GD" charset="0"/>
              <a:cs typeface="+mn-cs"/>
            </a:endParaRPr>
          </a:p>
          <a:p>
            <a:pPr>
              <a:defRPr/>
            </a:pPr>
            <a:endParaRPr lang="en-US" sz="3000" smtClean="0">
              <a:solidFill>
                <a:schemeClr val="accent1"/>
              </a:solidFill>
              <a:latin typeface="Maiandra GD" charset="0"/>
              <a:cs typeface="+mn-cs"/>
            </a:endParaRPr>
          </a:p>
        </p:txBody>
      </p:sp>
      <p:pic>
        <p:nvPicPr>
          <p:cNvPr id="44035" name="Picture 4" descr="unicef box s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68963"/>
            <a:ext cx="20478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unicef kids 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2337" y="3276600"/>
            <a:ext cx="3886200" cy="283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after tsunam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2373" y="1741"/>
            <a:ext cx="48482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emergencies_0503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4457700"/>
            <a:ext cx="3429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ibc_drc_vaccinatio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456" y="33999"/>
            <a:ext cx="32766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afg_image0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8400" y="2286000"/>
            <a:ext cx="25193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unicef box sm"/>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45" y="2895600"/>
            <a:ext cx="20478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9297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sz="3200" b="0" dirty="0" smtClean="0">
                <a:solidFill>
                  <a:srgbClr val="FF0066"/>
                </a:solidFill>
                <a:effectLst>
                  <a:outerShdw blurRad="38100" dist="38100" dir="2700000" algn="tl">
                    <a:srgbClr val="DDDDDD"/>
                  </a:outerShdw>
                </a:effectLst>
                <a:latin typeface="Maiandra GD" charset="0"/>
                <a:cs typeface="+mj-cs"/>
              </a:rPr>
              <a:t>Since 2003, UPRM has been among Top 5 of all teams in the U.S.!</a:t>
            </a:r>
          </a:p>
        </p:txBody>
      </p:sp>
      <p:sp>
        <p:nvSpPr>
          <p:cNvPr id="18435" name="Rectangle 3"/>
          <p:cNvSpPr>
            <a:spLocks noGrp="1" noChangeArrowheads="1"/>
          </p:cNvSpPr>
          <p:nvPr>
            <p:ph type="body" idx="1"/>
          </p:nvPr>
        </p:nvSpPr>
        <p:spPr>
          <a:xfrm>
            <a:off x="152400" y="990600"/>
            <a:ext cx="8785225" cy="4787900"/>
          </a:xfrm>
        </p:spPr>
        <p:txBody>
          <a:bodyPr/>
          <a:lstStyle/>
          <a:p>
            <a:pPr>
              <a:defRPr/>
            </a:pPr>
            <a:endParaRPr lang="en-US" sz="3000" b="1" dirty="0" smtClean="0">
              <a:solidFill>
                <a:schemeClr val="accent1"/>
              </a:solidFill>
              <a:latin typeface="Maiandra GD" charset="0"/>
              <a:cs typeface="+mn-cs"/>
            </a:endParaRPr>
          </a:p>
          <a:p>
            <a:pPr>
              <a:defRPr/>
            </a:pPr>
            <a:endParaRPr lang="en-US" sz="3000" dirty="0" smtClean="0">
              <a:solidFill>
                <a:schemeClr val="accent1"/>
              </a:solidFill>
              <a:latin typeface="Maiandra GD" charset="0"/>
              <a:cs typeface="+mn-cs"/>
            </a:endParaRPr>
          </a:p>
          <a:p>
            <a:pPr>
              <a:defRPr/>
            </a:pPr>
            <a:endParaRPr lang="en-US" sz="3000" dirty="0" smtClean="0">
              <a:solidFill>
                <a:schemeClr val="accent1"/>
              </a:solidFill>
              <a:latin typeface="Maiandra GD" charset="0"/>
              <a:cs typeface="+mn-cs"/>
            </a:endParaRPr>
          </a:p>
        </p:txBody>
      </p:sp>
      <p:pic>
        <p:nvPicPr>
          <p:cNvPr id="44035" name="Picture 4" descr="unicef box s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668963"/>
            <a:ext cx="20478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kinichad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1400" y="914400"/>
            <a:ext cx="5715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p_lead_protection_04089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93" y="3185703"/>
            <a:ext cx="4572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493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381000"/>
            <a:ext cx="7343775" cy="846137"/>
          </a:xfrm>
        </p:spPr>
        <p:txBody>
          <a:bodyPr/>
          <a:lstStyle/>
          <a:p>
            <a:pPr>
              <a:defRPr/>
            </a:pPr>
            <a:r>
              <a:rPr lang="en-US" dirty="0" smtClean="0">
                <a:cs typeface="+mj-cs"/>
              </a:rPr>
              <a:t>Fundraising Guidelines </a:t>
            </a:r>
            <a:br>
              <a:rPr lang="en-US" dirty="0" smtClean="0">
                <a:cs typeface="+mj-cs"/>
              </a:rPr>
            </a:br>
            <a:r>
              <a:rPr lang="en-US" sz="4000" dirty="0">
                <a:solidFill>
                  <a:srgbClr val="FF0066"/>
                </a:solidFill>
              </a:rPr>
              <a:t>3. Details</a:t>
            </a:r>
            <a:r>
              <a:rPr lang="en-US" sz="4000" dirty="0"/>
              <a:t>: </a:t>
            </a:r>
            <a:br>
              <a:rPr lang="en-US" sz="4000" dirty="0"/>
            </a:br>
            <a:endParaRPr lang="en-US" dirty="0" smtClean="0">
              <a:cs typeface="+mj-cs"/>
            </a:endParaRPr>
          </a:p>
        </p:txBody>
      </p:sp>
      <p:sp>
        <p:nvSpPr>
          <p:cNvPr id="56323" name="Rectangle 3"/>
          <p:cNvSpPr>
            <a:spLocks noGrp="1" noChangeArrowheads="1"/>
          </p:cNvSpPr>
          <p:nvPr>
            <p:ph type="body" idx="1"/>
          </p:nvPr>
        </p:nvSpPr>
        <p:spPr>
          <a:xfrm>
            <a:off x="152400" y="1752600"/>
            <a:ext cx="8785225" cy="4406900"/>
          </a:xfrm>
        </p:spPr>
        <p:txBody>
          <a:bodyPr/>
          <a:lstStyle/>
          <a:p>
            <a:pPr>
              <a:defRPr/>
            </a:pPr>
            <a:r>
              <a:rPr lang="en-US" u="sng" dirty="0" smtClean="0">
                <a:cs typeface="+mn-cs"/>
              </a:rPr>
              <a:t>Entertainment</a:t>
            </a:r>
            <a:r>
              <a:rPr lang="en-US" dirty="0" smtClean="0">
                <a:cs typeface="+mn-cs"/>
              </a:rPr>
              <a:t>: look ahead of time for a good one</a:t>
            </a:r>
          </a:p>
          <a:p>
            <a:pPr>
              <a:defRPr/>
            </a:pPr>
            <a:r>
              <a:rPr lang="en-US" u="sng" dirty="0" smtClean="0">
                <a:cs typeface="+mn-cs"/>
              </a:rPr>
              <a:t>Decorations</a:t>
            </a:r>
            <a:r>
              <a:rPr lang="en-US" dirty="0" smtClean="0">
                <a:cs typeface="+mn-cs"/>
              </a:rPr>
              <a:t>: don</a:t>
            </a:r>
            <a:r>
              <a:rPr lang="fr-FR" dirty="0" smtClean="0">
                <a:cs typeface="+mn-cs"/>
              </a:rPr>
              <a:t>’</a:t>
            </a:r>
            <a:r>
              <a:rPr lang="en-US" dirty="0" smtClean="0">
                <a:cs typeface="+mn-cs"/>
              </a:rPr>
              <a:t>t underestimate their power</a:t>
            </a:r>
          </a:p>
          <a:p>
            <a:pPr>
              <a:defRPr/>
            </a:pPr>
            <a:r>
              <a:rPr lang="en-US" u="sng" dirty="0" smtClean="0">
                <a:cs typeface="+mn-cs"/>
              </a:rPr>
              <a:t>Information</a:t>
            </a:r>
            <a:r>
              <a:rPr lang="en-US" dirty="0" smtClean="0">
                <a:cs typeface="+mn-cs"/>
              </a:rPr>
              <a:t>: use event to create awareness</a:t>
            </a:r>
          </a:p>
          <a:p>
            <a:pPr>
              <a:defRPr/>
            </a:pPr>
            <a:r>
              <a:rPr lang="en-US" u="sng" dirty="0" smtClean="0">
                <a:cs typeface="+mn-cs"/>
              </a:rPr>
              <a:t>Publicity</a:t>
            </a:r>
            <a:r>
              <a:rPr lang="en-US" dirty="0" smtClean="0">
                <a:cs typeface="+mn-cs"/>
              </a:rPr>
              <a:t>: very important! Use all possible means</a:t>
            </a: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endParaRPr lang="en-US" dirty="0" smtClean="0">
              <a:cs typeface="+mn-cs"/>
            </a:endParaRPr>
          </a:p>
        </p:txBody>
      </p:sp>
    </p:spTree>
    <p:extLst>
      <p:ext uri="{BB962C8B-B14F-4D97-AF65-F5344CB8AC3E}">
        <p14:creationId xmlns:p14="http://schemas.microsoft.com/office/powerpoint/2010/main" val="2792674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0163" y="152400"/>
            <a:ext cx="88392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s-ES" sz="4800" dirty="0" err="1">
                <a:latin typeface="Bremen Bd BT" charset="0"/>
                <a:cs typeface="+mn-cs"/>
              </a:rPr>
              <a:t>Our</a:t>
            </a:r>
            <a:r>
              <a:rPr lang="es-ES" sz="4800" dirty="0">
                <a:latin typeface="Bremen Bd BT" charset="0"/>
                <a:cs typeface="+mn-cs"/>
              </a:rPr>
              <a:t> </a:t>
            </a:r>
            <a:r>
              <a:rPr lang="es-ES" sz="4800" dirty="0" err="1">
                <a:latin typeface="Bremen Bd BT" charset="0"/>
                <a:cs typeface="+mn-cs"/>
              </a:rPr>
              <a:t>chapter</a:t>
            </a:r>
            <a:r>
              <a:rPr lang="es-ES" sz="4800" dirty="0">
                <a:latin typeface="Bremen Bd BT" charset="0"/>
                <a:cs typeface="+mn-cs"/>
              </a:rPr>
              <a:t> </a:t>
            </a:r>
            <a:r>
              <a:rPr lang="es-ES" sz="4800" dirty="0" smtClean="0">
                <a:latin typeface="Bremen Bd BT" charset="0"/>
                <a:cs typeface="+mn-cs"/>
              </a:rPr>
              <a:t>at </a:t>
            </a:r>
            <a:r>
              <a:rPr lang="es-ES" sz="4800" dirty="0" err="1" smtClean="0">
                <a:latin typeface="Bremen Bd BT" charset="0"/>
                <a:cs typeface="+mn-cs"/>
              </a:rPr>
              <a:t>the</a:t>
            </a:r>
            <a:r>
              <a:rPr lang="es-ES" sz="4800" dirty="0" smtClean="0">
                <a:latin typeface="Bremen Bd BT" charset="0"/>
                <a:cs typeface="+mn-cs"/>
              </a:rPr>
              <a:t> </a:t>
            </a:r>
            <a:r>
              <a:rPr lang="es-ES" sz="4800" dirty="0" err="1" smtClean="0">
                <a:latin typeface="Bremen Bd BT" charset="0"/>
                <a:cs typeface="+mn-cs"/>
              </a:rPr>
              <a:t>University</a:t>
            </a:r>
            <a:r>
              <a:rPr lang="es-ES" sz="4800" dirty="0" smtClean="0">
                <a:latin typeface="Bremen Bd BT" charset="0"/>
                <a:cs typeface="+mn-cs"/>
              </a:rPr>
              <a:t> of Puerto Rico @ Mayagüez!</a:t>
            </a:r>
            <a:endParaRPr lang="es-ES" sz="4800" dirty="0">
              <a:latin typeface="Bremen Bd BT" charset="0"/>
              <a:cs typeface="+mn-cs"/>
            </a:endParaRPr>
          </a:p>
        </p:txBody>
      </p:sp>
      <p:pic>
        <p:nvPicPr>
          <p:cNvPr id="46082" name="Picture 3" descr="we#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514600"/>
            <a:ext cx="64770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5943600" y="4114800"/>
            <a:ext cx="32004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ES" dirty="0" err="1" smtClean="0">
                <a:cs typeface="+mn-cs"/>
              </a:rPr>
              <a:t>This</a:t>
            </a:r>
            <a:r>
              <a:rPr lang="es-ES" dirty="0" smtClean="0">
                <a:cs typeface="+mn-cs"/>
              </a:rPr>
              <a:t> particular </a:t>
            </a:r>
            <a:r>
              <a:rPr lang="es-ES" dirty="0" err="1" smtClean="0">
                <a:cs typeface="+mn-cs"/>
              </a:rPr>
              <a:t>year</a:t>
            </a:r>
            <a:r>
              <a:rPr lang="es-ES" dirty="0" smtClean="0">
                <a:cs typeface="+mn-cs"/>
              </a:rPr>
              <a:t> </a:t>
            </a:r>
            <a:r>
              <a:rPr lang="es-ES" dirty="0" err="1" smtClean="0">
                <a:cs typeface="+mn-cs"/>
              </a:rPr>
              <a:t>our</a:t>
            </a:r>
            <a:r>
              <a:rPr lang="es-ES" dirty="0" smtClean="0">
                <a:cs typeface="+mn-cs"/>
              </a:rPr>
              <a:t> </a:t>
            </a:r>
            <a:r>
              <a:rPr lang="es-ES" dirty="0" err="1" smtClean="0">
                <a:cs typeface="+mn-cs"/>
              </a:rPr>
              <a:t>goal</a:t>
            </a:r>
            <a:r>
              <a:rPr lang="es-ES" dirty="0" smtClean="0">
                <a:cs typeface="+mn-cs"/>
              </a:rPr>
              <a:t> </a:t>
            </a:r>
            <a:r>
              <a:rPr lang="es-ES" dirty="0" err="1" smtClean="0">
                <a:cs typeface="+mn-cs"/>
              </a:rPr>
              <a:t>was</a:t>
            </a:r>
            <a:r>
              <a:rPr lang="es-ES" dirty="0" smtClean="0">
                <a:cs typeface="+mn-cs"/>
              </a:rPr>
              <a:t> </a:t>
            </a:r>
            <a:r>
              <a:rPr lang="es-ES" dirty="0">
                <a:cs typeface="+mn-cs"/>
              </a:rPr>
              <a:t>$3000!  </a:t>
            </a:r>
          </a:p>
          <a:p>
            <a:pPr eaLnBrk="1" hangingPunct="1">
              <a:spcBef>
                <a:spcPct val="50000"/>
              </a:spcBef>
              <a:defRPr/>
            </a:pPr>
            <a:r>
              <a:rPr lang="es-ES" dirty="0" err="1" smtClean="0">
                <a:cs typeface="+mn-cs"/>
              </a:rPr>
              <a:t>We</a:t>
            </a:r>
            <a:r>
              <a:rPr lang="es-ES" dirty="0" smtClean="0">
                <a:cs typeface="+mn-cs"/>
              </a:rPr>
              <a:t> </a:t>
            </a:r>
            <a:r>
              <a:rPr lang="es-ES" dirty="0" err="1" smtClean="0">
                <a:cs typeface="+mn-cs"/>
              </a:rPr>
              <a:t>reached</a:t>
            </a:r>
            <a:r>
              <a:rPr lang="es-ES" dirty="0" smtClean="0">
                <a:cs typeface="+mn-cs"/>
              </a:rPr>
              <a:t> </a:t>
            </a:r>
            <a:r>
              <a:rPr lang="es-ES" dirty="0">
                <a:cs typeface="+mn-cs"/>
              </a:rPr>
              <a:t>$</a:t>
            </a:r>
            <a:r>
              <a:rPr lang="es-ES" dirty="0" smtClean="0">
                <a:cs typeface="+mn-cs"/>
              </a:rPr>
              <a:t>3,469</a:t>
            </a:r>
            <a:r>
              <a:rPr lang="es-ES" dirty="0">
                <a:cs typeface="+mn-cs"/>
              </a:rPr>
              <a:t>!</a:t>
            </a:r>
          </a:p>
        </p:txBody>
      </p:sp>
      <p:sp>
        <p:nvSpPr>
          <p:cNvPr id="52229" name="Line 5"/>
          <p:cNvSpPr>
            <a:spLocks noChangeShapeType="1"/>
          </p:cNvSpPr>
          <p:nvPr/>
        </p:nvSpPr>
        <p:spPr bwMode="auto">
          <a:xfrm flipH="1" flipV="1">
            <a:off x="5562600" y="4800600"/>
            <a:ext cx="76200" cy="914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666"/>
                </a:solidFill>
                <a:latin typeface="Chalkduster"/>
                <a:cs typeface="Chalkduster"/>
              </a:rPr>
              <a:t>What worked…	</a:t>
            </a:r>
            <a:endParaRPr lang="en-US" dirty="0">
              <a:solidFill>
                <a:srgbClr val="006666"/>
              </a:solidFill>
              <a:latin typeface="Chalkduster"/>
              <a:cs typeface="Chalkduster"/>
            </a:endParaRPr>
          </a:p>
        </p:txBody>
      </p:sp>
      <p:sp>
        <p:nvSpPr>
          <p:cNvPr id="3" name="Content Placeholder 2"/>
          <p:cNvSpPr>
            <a:spLocks noGrp="1"/>
          </p:cNvSpPr>
          <p:nvPr>
            <p:ph idx="1"/>
          </p:nvPr>
        </p:nvSpPr>
        <p:spPr>
          <a:xfrm>
            <a:off x="228600" y="1371600"/>
            <a:ext cx="8785225" cy="4406900"/>
          </a:xfrm>
        </p:spPr>
        <p:txBody>
          <a:bodyPr/>
          <a:lstStyle/>
          <a:p>
            <a:r>
              <a:rPr lang="en-US" sz="2800" dirty="0" smtClean="0"/>
              <a:t>Using </a:t>
            </a:r>
            <a:r>
              <a:rPr lang="en-US" sz="2800" dirty="0" smtClean="0">
                <a:solidFill>
                  <a:srgbClr val="00CCFF"/>
                </a:solidFill>
              </a:rPr>
              <a:t>big plastic containers </a:t>
            </a:r>
            <a:r>
              <a:rPr lang="en-US" sz="2800" dirty="0" smtClean="0"/>
              <a:t>in addition to orange boxes, so people see the </a:t>
            </a:r>
            <a:r>
              <a:rPr lang="en-US" sz="2800" u="sng" dirty="0" smtClean="0"/>
              <a:t>bills</a:t>
            </a:r>
          </a:p>
          <a:p>
            <a:r>
              <a:rPr lang="en-US" sz="2800" dirty="0" smtClean="0"/>
              <a:t>Showing short </a:t>
            </a:r>
            <a:r>
              <a:rPr lang="en-US" sz="2800" dirty="0" smtClean="0">
                <a:solidFill>
                  <a:srgbClr val="00CCFF"/>
                </a:solidFill>
              </a:rPr>
              <a:t>video clips</a:t>
            </a:r>
          </a:p>
          <a:p>
            <a:r>
              <a:rPr lang="en-US" sz="2800" dirty="0" smtClean="0"/>
              <a:t>Emailing 14,000 campus population with links to our own website with videos, Factoids and link to </a:t>
            </a:r>
            <a:r>
              <a:rPr lang="en-US" sz="2800" dirty="0" err="1" smtClean="0">
                <a:solidFill>
                  <a:srgbClr val="00CCFF"/>
                </a:solidFill>
              </a:rPr>
              <a:t>Unicef</a:t>
            </a:r>
            <a:r>
              <a:rPr lang="en-US" sz="2800" dirty="0" smtClean="0">
                <a:solidFill>
                  <a:srgbClr val="00CCFF"/>
                </a:solidFill>
              </a:rPr>
              <a:t> official web </a:t>
            </a:r>
            <a:r>
              <a:rPr lang="en-US" sz="2800" dirty="0" smtClean="0"/>
              <a:t>with amount </a:t>
            </a:r>
            <a:r>
              <a:rPr lang="en-US" sz="2800" dirty="0" smtClean="0">
                <a:solidFill>
                  <a:srgbClr val="0000FF"/>
                </a:solidFill>
              </a:rPr>
              <a:t>$ collected</a:t>
            </a:r>
            <a:r>
              <a:rPr lang="en-US" sz="2800" dirty="0" smtClean="0"/>
              <a:t>.</a:t>
            </a:r>
          </a:p>
          <a:p>
            <a:r>
              <a:rPr lang="en-US" sz="2800" dirty="0" smtClean="0"/>
              <a:t>Lobby </a:t>
            </a:r>
            <a:r>
              <a:rPr lang="en-US" sz="2800" dirty="0" err="1" smtClean="0"/>
              <a:t>infosessions</a:t>
            </a:r>
            <a:r>
              <a:rPr lang="en-US" sz="2800" dirty="0" smtClean="0"/>
              <a:t>, delegate to </a:t>
            </a:r>
            <a:r>
              <a:rPr lang="en-US" sz="2800" dirty="0" smtClean="0">
                <a:solidFill>
                  <a:srgbClr val="00CCFF"/>
                </a:solidFill>
              </a:rPr>
              <a:t>studs assocs</a:t>
            </a:r>
            <a:r>
              <a:rPr lang="en-US" sz="2800" dirty="0" smtClean="0"/>
              <a:t>.</a:t>
            </a:r>
          </a:p>
          <a:p>
            <a:r>
              <a:rPr lang="en-US" sz="2800" dirty="0" smtClean="0"/>
              <a:t>Campus Trick or Treating (showing our faces).</a:t>
            </a:r>
          </a:p>
          <a:p>
            <a:r>
              <a:rPr lang="en-US" sz="2800" dirty="0" smtClean="0"/>
              <a:t>Post-email </a:t>
            </a:r>
            <a:r>
              <a:rPr lang="en-US" sz="2800" dirty="0" smtClean="0">
                <a:solidFill>
                  <a:srgbClr val="0000FF"/>
                </a:solidFill>
              </a:rPr>
              <a:t>thanking</a:t>
            </a:r>
            <a:r>
              <a:rPr lang="en-US" sz="2800" dirty="0" smtClean="0"/>
              <a:t> and showing our accomplishments. Web with total donations.</a:t>
            </a:r>
          </a:p>
          <a:p>
            <a:endParaRPr lang="en-US" sz="2800" dirty="0"/>
          </a:p>
        </p:txBody>
      </p:sp>
    </p:spTree>
    <p:extLst>
      <p:ext uri="{BB962C8B-B14F-4D97-AF65-F5344CB8AC3E}">
        <p14:creationId xmlns:p14="http://schemas.microsoft.com/office/powerpoint/2010/main" val="39680201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rPr>
              <a:t>General </a:t>
            </a:r>
            <a:r>
              <a:rPr lang="en-US" dirty="0"/>
              <a:t>Fundraising Guidelines</a:t>
            </a:r>
            <a:endParaRPr lang="en-US" dirty="0">
              <a:solidFill>
                <a:srgbClr val="FF0066"/>
              </a:solidFill>
            </a:endParaRPr>
          </a:p>
        </p:txBody>
      </p:sp>
      <p:sp>
        <p:nvSpPr>
          <p:cNvPr id="3" name="Content Placeholder 2"/>
          <p:cNvSpPr>
            <a:spLocks noGrp="1"/>
          </p:cNvSpPr>
          <p:nvPr>
            <p:ph idx="1"/>
          </p:nvPr>
        </p:nvSpPr>
        <p:spPr>
          <a:xfrm>
            <a:off x="15370" y="1371600"/>
            <a:ext cx="8785225" cy="4406900"/>
          </a:xfrm>
        </p:spPr>
        <p:txBody>
          <a:bodyPr/>
          <a:lstStyle/>
          <a:p>
            <a:pPr lvl="0"/>
            <a:r>
              <a:rPr lang="en-US" sz="2000" b="1" u="sng" dirty="0" smtClean="0"/>
              <a:t>Share information</a:t>
            </a:r>
            <a:r>
              <a:rPr lang="en-US" sz="2000" dirty="0" smtClean="0"/>
              <a:t> </a:t>
            </a:r>
            <a:r>
              <a:rPr lang="en-US" sz="2000" dirty="0"/>
              <a:t>on where donations are going and how donations support UNICEF programs. If you can’t respond to a particular question from the public, please contact us so that we can give you the correct answer. </a:t>
            </a:r>
            <a:r>
              <a:rPr lang="en-US" sz="2000" dirty="0" smtClean="0"/>
              <a:t>*</a:t>
            </a:r>
            <a:r>
              <a:rPr lang="en-US" sz="2000" dirty="0" smtClean="0">
                <a:solidFill>
                  <a:srgbClr val="0000FF"/>
                </a:solidFill>
              </a:rPr>
              <a:t>In our case 100%+ goes to </a:t>
            </a:r>
            <a:r>
              <a:rPr lang="en-US" sz="2000" dirty="0" err="1" smtClean="0">
                <a:solidFill>
                  <a:srgbClr val="0000FF"/>
                </a:solidFill>
              </a:rPr>
              <a:t>Unicef</a:t>
            </a:r>
            <a:endParaRPr lang="en-US" sz="2000" b="1" dirty="0" smtClean="0">
              <a:solidFill>
                <a:srgbClr val="0000FF"/>
              </a:solidFill>
            </a:endParaRPr>
          </a:p>
          <a:p>
            <a:pPr lvl="0"/>
            <a:r>
              <a:rPr lang="en-US" sz="2000" u="sng" dirty="0" smtClean="0"/>
              <a:t>Expenses.</a:t>
            </a:r>
            <a:r>
              <a:rPr lang="en-US" sz="2000" dirty="0" smtClean="0"/>
              <a:t>  </a:t>
            </a:r>
            <a:r>
              <a:rPr lang="en-US" sz="2000" b="1" dirty="0" smtClean="0"/>
              <a:t>Track your expenses and revenue at all stages of your fundraiser.</a:t>
            </a:r>
            <a:endParaRPr lang="en-US" sz="2000" dirty="0" smtClean="0"/>
          </a:p>
          <a:p>
            <a:pPr lvl="0"/>
            <a:r>
              <a:rPr lang="en-US" sz="2000" u="sng" dirty="0" smtClean="0"/>
              <a:t>Keep </a:t>
            </a:r>
            <a:r>
              <a:rPr lang="en-US" sz="2000" u="sng" dirty="0"/>
              <a:t>us updated!</a:t>
            </a:r>
            <a:r>
              <a:rPr lang="en-US" sz="2000" dirty="0"/>
              <a:t>  Throughout the entire process of planning and carrying out the fundraiser, keep in contact with us at the U.S. Fund for UNICEF.  Please update us on your progress and let us know if you have any questions, or need further support. Contact your local U.S. Fund staff member with updates.</a:t>
            </a:r>
          </a:p>
          <a:p>
            <a:pPr lvl="0"/>
            <a:r>
              <a:rPr lang="en-US" sz="2000" u="sng" dirty="0"/>
              <a:t>Contact.</a:t>
            </a:r>
            <a:r>
              <a:rPr lang="en-US" sz="2000" dirty="0"/>
              <a:t>  Don’t be afraid to ask for advice or assistance.  Seek out experienced fundraisers, campus advisors, the USF National Office, or use the </a:t>
            </a:r>
            <a:r>
              <a:rPr lang="en-US" sz="2000" dirty="0" err="1"/>
              <a:t>egroup</a:t>
            </a:r>
            <a:r>
              <a:rPr lang="en-US" sz="2000" dirty="0"/>
              <a:t> and ask your peers for advice.  If you have any further questions, visit our website at </a:t>
            </a:r>
            <a:r>
              <a:rPr lang="en-US" sz="2000" u="sng" dirty="0"/>
              <a:t>www.unicefusa.org</a:t>
            </a:r>
            <a:r>
              <a:rPr lang="en-US" sz="2000" dirty="0"/>
              <a:t> or </a:t>
            </a:r>
            <a:r>
              <a:rPr lang="en-US" sz="2000" u="sng" dirty="0"/>
              <a:t>volunteer@unicefusa.org</a:t>
            </a:r>
            <a:r>
              <a:rPr lang="en-US" sz="2000" dirty="0"/>
              <a:t>.</a:t>
            </a:r>
          </a:p>
          <a:p>
            <a:endParaRPr lang="en-US" sz="2000" dirty="0"/>
          </a:p>
        </p:txBody>
      </p:sp>
    </p:spTree>
    <p:extLst>
      <p:ext uri="{BB962C8B-B14F-4D97-AF65-F5344CB8AC3E}">
        <p14:creationId xmlns:p14="http://schemas.microsoft.com/office/powerpoint/2010/main" val="5030536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8-31 at 3.12.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4648200"/>
            <a:ext cx="7278303" cy="1981200"/>
          </a:xfrm>
          <a:prstGeom prst="rect">
            <a:avLst/>
          </a:prstGeom>
        </p:spPr>
      </p:pic>
      <p:sp>
        <p:nvSpPr>
          <p:cNvPr id="2" name="Title 1"/>
          <p:cNvSpPr>
            <a:spLocks noGrp="1"/>
          </p:cNvSpPr>
          <p:nvPr>
            <p:ph type="title"/>
          </p:nvPr>
        </p:nvSpPr>
        <p:spPr>
          <a:xfrm>
            <a:off x="762000" y="2743200"/>
            <a:ext cx="7772400" cy="1362075"/>
          </a:xfrm>
        </p:spPr>
        <p:txBody>
          <a:bodyPr/>
          <a:lstStyle/>
          <a:p>
            <a:r>
              <a:rPr lang="en-US" cap="none" dirty="0" smtClean="0">
                <a:solidFill>
                  <a:srgbClr val="006666"/>
                </a:solidFill>
                <a:latin typeface="Papyrus"/>
                <a:cs typeface="Papyrus"/>
              </a:rPr>
              <a:t>“Be the change you want to see in the world”</a:t>
            </a:r>
            <a:endParaRPr lang="en-US" cap="none" dirty="0">
              <a:solidFill>
                <a:srgbClr val="006666"/>
              </a:solidFill>
              <a:latin typeface="Papyrus"/>
              <a:cs typeface="Papyrus"/>
            </a:endParaRPr>
          </a:p>
        </p:txBody>
      </p:sp>
      <p:sp>
        <p:nvSpPr>
          <p:cNvPr id="5" name="Text Placeholder 4"/>
          <p:cNvSpPr>
            <a:spLocks noGrp="1"/>
          </p:cNvSpPr>
          <p:nvPr>
            <p:ph type="body" idx="1"/>
          </p:nvPr>
        </p:nvSpPr>
        <p:spPr>
          <a:xfrm>
            <a:off x="685800" y="1066800"/>
            <a:ext cx="7772400" cy="1500187"/>
          </a:xfrm>
        </p:spPr>
        <p:txBody>
          <a:bodyPr/>
          <a:lstStyle/>
          <a:p>
            <a:r>
              <a:rPr lang="en-US" sz="2800" dirty="0" smtClean="0"/>
              <a:t>Gandhi</a:t>
            </a:r>
            <a:endParaRPr lang="en-US" sz="2800" dirty="0"/>
          </a:p>
        </p:txBody>
      </p:sp>
    </p:spTree>
    <p:extLst>
      <p:ext uri="{BB962C8B-B14F-4D97-AF65-F5344CB8AC3E}">
        <p14:creationId xmlns:p14="http://schemas.microsoft.com/office/powerpoint/2010/main" val="23746647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halkduster"/>
                <a:cs typeface="Chalkduster"/>
              </a:rPr>
              <a:t>Let’s hear about your ideas</a:t>
            </a:r>
            <a:endParaRPr lang="en-US" dirty="0">
              <a:solidFill>
                <a:srgbClr val="FF0000"/>
              </a:solidFill>
              <a:latin typeface="Chalkduster"/>
              <a:cs typeface="Chalkduster"/>
            </a:endParaRPr>
          </a:p>
        </p:txBody>
      </p:sp>
      <p:sp>
        <p:nvSpPr>
          <p:cNvPr id="3" name="Text Placeholder 2"/>
          <p:cNvSpPr>
            <a:spLocks noGrp="1"/>
          </p:cNvSpPr>
          <p:nvPr>
            <p:ph idx="1"/>
          </p:nvPr>
        </p:nvSpPr>
        <p:spPr/>
        <p:txBody>
          <a:bodyPr/>
          <a:lstStyle/>
          <a:p>
            <a:pPr marL="0" indent="0">
              <a:buNone/>
            </a:pPr>
            <a:r>
              <a:rPr lang="en-US" dirty="0" smtClean="0"/>
              <a:t>Divide into groups and list:</a:t>
            </a:r>
          </a:p>
          <a:p>
            <a:r>
              <a:rPr lang="en-US" dirty="0" smtClean="0"/>
              <a:t>Type of Activity</a:t>
            </a:r>
          </a:p>
          <a:p>
            <a:r>
              <a:rPr lang="en-US" dirty="0" smtClean="0"/>
              <a:t>Resources:</a:t>
            </a:r>
          </a:p>
          <a:p>
            <a:r>
              <a:rPr lang="en-US" dirty="0" smtClean="0"/>
              <a:t>Costs:</a:t>
            </a:r>
          </a:p>
          <a:p>
            <a:r>
              <a:rPr lang="en-US" dirty="0" smtClean="0"/>
              <a:t>$ Goal:</a:t>
            </a:r>
          </a:p>
          <a:p>
            <a:r>
              <a:rPr lang="en-US" dirty="0" smtClean="0"/>
              <a:t>Tasks for Volunteers</a:t>
            </a:r>
          </a:p>
          <a:p>
            <a:r>
              <a:rPr lang="en-US" dirty="0" smtClean="0"/>
              <a:t>Means of Advertising:</a:t>
            </a:r>
            <a:endParaRPr lang="en-US" dirty="0"/>
          </a:p>
        </p:txBody>
      </p:sp>
    </p:spTree>
    <p:extLst>
      <p:ext uri="{BB962C8B-B14F-4D97-AF65-F5344CB8AC3E}">
        <p14:creationId xmlns:p14="http://schemas.microsoft.com/office/powerpoint/2010/main" val="293969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381000"/>
            <a:ext cx="7343775" cy="846137"/>
          </a:xfrm>
        </p:spPr>
        <p:txBody>
          <a:bodyPr/>
          <a:lstStyle/>
          <a:p>
            <a:pPr>
              <a:defRPr/>
            </a:pPr>
            <a:r>
              <a:rPr lang="en-US" dirty="0" smtClean="0">
                <a:cs typeface="+mj-cs"/>
              </a:rPr>
              <a:t>Fundraising Guidelines</a:t>
            </a:r>
            <a:br>
              <a:rPr lang="en-US" dirty="0" smtClean="0">
                <a:cs typeface="+mj-cs"/>
              </a:rPr>
            </a:br>
            <a:r>
              <a:rPr lang="en-US" sz="4000" dirty="0">
                <a:solidFill>
                  <a:srgbClr val="FF0066"/>
                </a:solidFill>
              </a:rPr>
              <a:t>4. Running the Event</a:t>
            </a:r>
            <a:r>
              <a:rPr lang="en-US" sz="4000" dirty="0"/>
              <a:t>: </a:t>
            </a:r>
            <a:br>
              <a:rPr lang="en-US" sz="4000" dirty="0"/>
            </a:br>
            <a:endParaRPr lang="en-US" dirty="0" smtClean="0">
              <a:cs typeface="+mj-cs"/>
            </a:endParaRPr>
          </a:p>
        </p:txBody>
      </p:sp>
      <p:sp>
        <p:nvSpPr>
          <p:cNvPr id="56323" name="Rectangle 3"/>
          <p:cNvSpPr>
            <a:spLocks noGrp="1" noChangeArrowheads="1"/>
          </p:cNvSpPr>
          <p:nvPr>
            <p:ph type="body" idx="1"/>
          </p:nvPr>
        </p:nvSpPr>
        <p:spPr>
          <a:xfrm>
            <a:off x="152400" y="1295400"/>
            <a:ext cx="8785225" cy="4406900"/>
          </a:xfrm>
        </p:spPr>
        <p:txBody>
          <a:bodyPr/>
          <a:lstStyle/>
          <a:p>
            <a:pPr>
              <a:defRPr/>
            </a:pPr>
            <a:r>
              <a:rPr lang="en-US" u="sng" dirty="0" smtClean="0">
                <a:cs typeface="+mn-cs"/>
              </a:rPr>
              <a:t>Back up plan</a:t>
            </a:r>
            <a:r>
              <a:rPr lang="en-US" dirty="0" smtClean="0">
                <a:cs typeface="+mn-cs"/>
              </a:rPr>
              <a:t>: to keep things running smooth</a:t>
            </a:r>
          </a:p>
          <a:p>
            <a:pPr>
              <a:defRPr/>
            </a:pPr>
            <a:r>
              <a:rPr lang="en-US" u="sng" dirty="0" smtClean="0">
                <a:cs typeface="+mn-cs"/>
              </a:rPr>
              <a:t>Volunteers</a:t>
            </a:r>
            <a:r>
              <a:rPr lang="en-US" dirty="0" smtClean="0">
                <a:cs typeface="+mn-cs"/>
              </a:rPr>
              <a:t>: give precise directions of what u expect from them.  </a:t>
            </a:r>
          </a:p>
          <a:p>
            <a:pPr>
              <a:defRPr/>
            </a:pPr>
            <a:r>
              <a:rPr lang="en-US" u="sng" dirty="0" smtClean="0">
                <a:cs typeface="+mn-cs"/>
              </a:rPr>
              <a:t>Timing</a:t>
            </a:r>
            <a:r>
              <a:rPr lang="en-US" dirty="0" smtClean="0">
                <a:cs typeface="+mn-cs"/>
              </a:rPr>
              <a:t>: make sure event is punctual</a:t>
            </a:r>
          </a:p>
          <a:p>
            <a:pPr>
              <a:defRPr/>
            </a:pPr>
            <a:r>
              <a:rPr lang="en-US" u="sng" dirty="0" smtClean="0">
                <a:cs typeface="+mn-cs"/>
              </a:rPr>
              <a:t>Security</a:t>
            </a:r>
            <a:r>
              <a:rPr lang="en-US" dirty="0" smtClean="0">
                <a:cs typeface="+mn-cs"/>
              </a:rPr>
              <a:t>: plan who will secure money and transport it from venue</a:t>
            </a:r>
          </a:p>
          <a:p>
            <a:pPr>
              <a:defRPr/>
            </a:pPr>
            <a:r>
              <a:rPr lang="en-US" u="sng" dirty="0" smtClean="0">
                <a:cs typeface="+mn-cs"/>
              </a:rPr>
              <a:t>Change</a:t>
            </a:r>
            <a:r>
              <a:rPr lang="en-US" dirty="0" smtClean="0">
                <a:cs typeface="+mn-cs"/>
              </a:rPr>
              <a:t>: need petit-cash if selling goods</a:t>
            </a: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endParaRPr lang="en-US" dirty="0" smtClean="0">
              <a:cs typeface="+mn-cs"/>
            </a:endParaRPr>
          </a:p>
        </p:txBody>
      </p:sp>
    </p:spTree>
    <p:extLst>
      <p:ext uri="{BB962C8B-B14F-4D97-AF65-F5344CB8AC3E}">
        <p14:creationId xmlns:p14="http://schemas.microsoft.com/office/powerpoint/2010/main" val="4255551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381000"/>
            <a:ext cx="7343775" cy="846137"/>
          </a:xfrm>
        </p:spPr>
        <p:txBody>
          <a:bodyPr/>
          <a:lstStyle/>
          <a:p>
            <a:pPr>
              <a:defRPr/>
            </a:pPr>
            <a:r>
              <a:rPr lang="en-US" dirty="0" smtClean="0">
                <a:cs typeface="+mj-cs"/>
              </a:rPr>
              <a:t>Fundraising Guidelines</a:t>
            </a:r>
            <a:br>
              <a:rPr lang="en-US" dirty="0" smtClean="0">
                <a:cs typeface="+mj-cs"/>
              </a:rPr>
            </a:br>
            <a:r>
              <a:rPr lang="en-US" sz="4000" dirty="0">
                <a:solidFill>
                  <a:srgbClr val="FF0066"/>
                </a:solidFill>
              </a:rPr>
              <a:t>5. Follow-up</a:t>
            </a:r>
            <a:r>
              <a:rPr lang="en-US" sz="4000" dirty="0"/>
              <a:t>: </a:t>
            </a:r>
            <a:br>
              <a:rPr lang="en-US" sz="4000" dirty="0"/>
            </a:br>
            <a:endParaRPr lang="en-US" dirty="0" smtClean="0">
              <a:cs typeface="+mj-cs"/>
            </a:endParaRPr>
          </a:p>
        </p:txBody>
      </p:sp>
      <p:sp>
        <p:nvSpPr>
          <p:cNvPr id="56323" name="Rectangle 3"/>
          <p:cNvSpPr>
            <a:spLocks noGrp="1" noChangeArrowheads="1"/>
          </p:cNvSpPr>
          <p:nvPr>
            <p:ph type="body" idx="1"/>
          </p:nvPr>
        </p:nvSpPr>
        <p:spPr>
          <a:xfrm>
            <a:off x="152400" y="1295400"/>
            <a:ext cx="8785225" cy="4406900"/>
          </a:xfrm>
        </p:spPr>
        <p:txBody>
          <a:bodyPr/>
          <a:lstStyle/>
          <a:p>
            <a:pPr>
              <a:defRPr/>
            </a:pPr>
            <a:r>
              <a:rPr lang="en-US" u="sng" dirty="0" smtClean="0">
                <a:cs typeface="+mn-cs"/>
              </a:rPr>
              <a:t>Donation</a:t>
            </a:r>
            <a:r>
              <a:rPr lang="en-US" dirty="0" smtClean="0">
                <a:cs typeface="+mn-cs"/>
              </a:rPr>
              <a:t>:  </a:t>
            </a:r>
            <a:r>
              <a:rPr lang="en-US" sz="2800" dirty="0" smtClean="0">
                <a:cs typeface="+mn-cs"/>
              </a:rPr>
              <a:t>online or mail </a:t>
            </a:r>
            <a:endParaRPr lang="en-US" dirty="0" smtClean="0">
              <a:cs typeface="+mn-cs"/>
            </a:endParaRPr>
          </a:p>
          <a:p>
            <a:pPr>
              <a:defRPr/>
            </a:pPr>
            <a:r>
              <a:rPr lang="en-US" u="sng" dirty="0" smtClean="0">
                <a:cs typeface="+mn-cs"/>
              </a:rPr>
              <a:t>Thanks</a:t>
            </a:r>
            <a:r>
              <a:rPr lang="en-US" dirty="0" smtClean="0">
                <a:cs typeface="+mn-cs"/>
              </a:rPr>
              <a:t>: remember to thank everyone!</a:t>
            </a:r>
          </a:p>
          <a:p>
            <a:pPr>
              <a:defRPr/>
            </a:pPr>
            <a:r>
              <a:rPr lang="en-US" u="sng" dirty="0" err="1" smtClean="0">
                <a:cs typeface="+mn-cs"/>
              </a:rPr>
              <a:t>Unicef</a:t>
            </a:r>
            <a:r>
              <a:rPr lang="en-US" u="sng" dirty="0" smtClean="0">
                <a:cs typeface="+mn-cs"/>
              </a:rPr>
              <a:t> newsletter</a:t>
            </a:r>
            <a:r>
              <a:rPr lang="en-US" dirty="0" smtClean="0">
                <a:cs typeface="+mn-cs"/>
              </a:rPr>
              <a:t>: </a:t>
            </a:r>
            <a:r>
              <a:rPr lang="en-US" sz="2800" dirty="0" smtClean="0">
                <a:cs typeface="+mn-cs"/>
              </a:rPr>
              <a:t>write </a:t>
            </a:r>
            <a:r>
              <a:rPr lang="en-US" sz="2800" dirty="0" smtClean="0">
                <a:solidFill>
                  <a:srgbClr val="FF0000"/>
                </a:solidFill>
                <a:cs typeface="+mn-cs"/>
              </a:rPr>
              <a:t>short article </a:t>
            </a:r>
            <a:r>
              <a:rPr lang="en-US" sz="2800" dirty="0" smtClean="0">
                <a:cs typeface="+mn-cs"/>
              </a:rPr>
              <a:t>with photos for your local newspaper or campus web</a:t>
            </a:r>
            <a:r>
              <a:rPr lang="en-US" dirty="0" smtClean="0">
                <a:cs typeface="+mn-cs"/>
              </a:rPr>
              <a:t>.</a:t>
            </a:r>
          </a:p>
          <a:p>
            <a:pPr lvl="0">
              <a:defRPr/>
            </a:pPr>
            <a:r>
              <a:rPr lang="en-US" sz="2800" u="sng" dirty="0"/>
              <a:t>Report</a:t>
            </a:r>
            <a:r>
              <a:rPr lang="en-US" sz="2800" dirty="0"/>
              <a:t>:</a:t>
            </a:r>
            <a:r>
              <a:rPr lang="en-US" sz="4000" dirty="0"/>
              <a:t> </a:t>
            </a:r>
            <a:r>
              <a:rPr lang="en-US" sz="1800" dirty="0"/>
              <a:t>After conducting your fundraiser, follow up by filling out a </a:t>
            </a:r>
            <a:r>
              <a:rPr lang="en-US" sz="1800" b="1" dirty="0"/>
              <a:t>Fundraiser/Event Feedback Form.</a:t>
            </a:r>
            <a:r>
              <a:rPr lang="en-US" sz="1800" dirty="0"/>
              <a:t> </a:t>
            </a:r>
            <a:r>
              <a:rPr lang="en-US" sz="1800" dirty="0" smtClean="0"/>
              <a:t>You </a:t>
            </a:r>
            <a:r>
              <a:rPr lang="en-US" sz="1800" dirty="0"/>
              <a:t>should also share your thoughts on the event with the Campus Initiative group. </a:t>
            </a:r>
          </a:p>
          <a:p>
            <a:pPr lvl="0">
              <a:defRPr/>
            </a:pPr>
            <a:r>
              <a:rPr lang="en-US" u="sng" dirty="0" smtClean="0"/>
              <a:t>Reflect.</a:t>
            </a:r>
            <a:r>
              <a:rPr lang="en-US" dirty="0" smtClean="0"/>
              <a:t>  </a:t>
            </a:r>
            <a:r>
              <a:rPr lang="en-US" sz="2000" dirty="0" smtClean="0"/>
              <a:t>Did the event meet your expectations?  Did you reach the number of people you wanted to reach?  Did you raise as much money as you had hoped you would?  Think about what you have accomplished and </a:t>
            </a:r>
            <a:r>
              <a:rPr lang="en-US" sz="2000" b="1" dirty="0" smtClean="0"/>
              <a:t>congratulate yourself and your group for your hard work.</a:t>
            </a:r>
            <a:r>
              <a:rPr lang="en-US" sz="2000" dirty="0" smtClean="0"/>
              <a:t> </a:t>
            </a:r>
          </a:p>
          <a:p>
            <a:pPr>
              <a:defRPr/>
            </a:pPr>
            <a:endParaRPr lang="en-US" dirty="0" smtClean="0">
              <a:cs typeface="+mn-cs"/>
            </a:endParaRPr>
          </a:p>
          <a:p>
            <a:pPr>
              <a:defRPr/>
            </a:pPr>
            <a:endParaRPr lang="en-US" dirty="0" smtClean="0">
              <a:cs typeface="+mn-cs"/>
            </a:endParaRPr>
          </a:p>
          <a:p>
            <a:pPr>
              <a:defRPr/>
            </a:pPr>
            <a:endParaRPr lang="en-US" dirty="0" smtClean="0">
              <a:cs typeface="+mn-cs"/>
            </a:endParaRPr>
          </a:p>
        </p:txBody>
      </p:sp>
    </p:spTree>
    <p:extLst>
      <p:ext uri="{BB962C8B-B14F-4D97-AF65-F5344CB8AC3E}">
        <p14:creationId xmlns:p14="http://schemas.microsoft.com/office/powerpoint/2010/main" val="4255551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Past Fundraising Activities</a:t>
            </a:r>
            <a:endParaRPr lang="en-US" dirty="0"/>
          </a:p>
        </p:txBody>
      </p:sp>
      <p:sp>
        <p:nvSpPr>
          <p:cNvPr id="3" name="Content Placeholder 2"/>
          <p:cNvSpPr>
            <a:spLocks noGrp="1"/>
          </p:cNvSpPr>
          <p:nvPr>
            <p:ph idx="1"/>
          </p:nvPr>
        </p:nvSpPr>
        <p:spPr>
          <a:xfrm>
            <a:off x="0" y="1219200"/>
            <a:ext cx="8785225" cy="5791200"/>
          </a:xfrm>
        </p:spPr>
        <p:txBody>
          <a:bodyPr/>
          <a:lstStyle/>
          <a:p>
            <a:pPr marL="514350" indent="-514350">
              <a:buFont typeface="+mj-lt"/>
              <a:buAutoNum type="arabicPeriod"/>
            </a:pPr>
            <a:r>
              <a:rPr lang="en-US" sz="2400" dirty="0" smtClean="0"/>
              <a:t>MUSIC: </a:t>
            </a:r>
          </a:p>
          <a:p>
            <a:pPr marL="400050" lvl="1" indent="0">
              <a:buNone/>
            </a:pPr>
            <a:r>
              <a:rPr lang="en-US" sz="2400" dirty="0" smtClean="0"/>
              <a:t>(350.org) rock concert, 2 talent shows, karaoke</a:t>
            </a:r>
          </a:p>
          <a:p>
            <a:pPr marL="514350" indent="-514350">
              <a:buFont typeface="+mj-lt"/>
              <a:buAutoNum type="arabicPeriod"/>
            </a:pPr>
            <a:r>
              <a:rPr lang="en-US" sz="2400" dirty="0" smtClean="0"/>
              <a:t>Candle light (during </a:t>
            </a:r>
            <a:r>
              <a:rPr lang="en-US" sz="2400" dirty="0" err="1" smtClean="0"/>
              <a:t>EarthHour</a:t>
            </a:r>
            <a:r>
              <a:rPr lang="en-US" sz="2400" dirty="0" smtClean="0"/>
              <a:t>)</a:t>
            </a:r>
          </a:p>
          <a:p>
            <a:pPr marL="514350" indent="-514350">
              <a:buFont typeface="+mj-lt"/>
              <a:buAutoNum type="arabicPeriod"/>
            </a:pPr>
            <a:r>
              <a:rPr lang="en-US" sz="2400" dirty="0" smtClean="0"/>
              <a:t>bake sales, flee market</a:t>
            </a:r>
            <a:endParaRPr lang="en-US" sz="2400" dirty="0"/>
          </a:p>
          <a:p>
            <a:pPr marL="514350" indent="-514350">
              <a:buFont typeface="+mj-lt"/>
              <a:buAutoNum type="arabicPeriod"/>
            </a:pPr>
            <a:r>
              <a:rPr lang="en-US" sz="2400" dirty="0" smtClean="0"/>
              <a:t>All-Campus Lobbies </a:t>
            </a:r>
            <a:r>
              <a:rPr lang="en-US" sz="2400" dirty="0" err="1" smtClean="0"/>
              <a:t>infosessions</a:t>
            </a:r>
            <a:endParaRPr lang="en-US" sz="2400" dirty="0"/>
          </a:p>
          <a:p>
            <a:pPr marL="514350" indent="-514350">
              <a:buFont typeface="+mj-lt"/>
              <a:buAutoNum type="arabicPeriod"/>
            </a:pPr>
            <a:r>
              <a:rPr lang="en-US" sz="2400" dirty="0" smtClean="0"/>
              <a:t>Trick </a:t>
            </a:r>
            <a:r>
              <a:rPr lang="en-US" sz="2400" dirty="0"/>
              <a:t>or </a:t>
            </a:r>
            <a:r>
              <a:rPr lang="en-US" sz="2400" dirty="0" smtClean="0"/>
              <a:t>treating around campus</a:t>
            </a:r>
          </a:p>
          <a:p>
            <a:pPr marL="514350" indent="-514350">
              <a:buFont typeface="+mj-lt"/>
              <a:buAutoNum type="arabicPeriod"/>
            </a:pPr>
            <a:r>
              <a:rPr lang="en-US" sz="2400" dirty="0"/>
              <a:t>Web page (with </a:t>
            </a:r>
            <a:r>
              <a:rPr lang="en-US" sz="2400" dirty="0" smtClean="0"/>
              <a:t>factoids, videos, info)</a:t>
            </a:r>
          </a:p>
          <a:p>
            <a:pPr marL="514350" indent="-514350">
              <a:buFont typeface="+mj-lt"/>
              <a:buAutoNum type="arabicPeriod"/>
            </a:pPr>
            <a:r>
              <a:rPr lang="en-US" sz="2400" dirty="0" smtClean="0"/>
              <a:t>Integration into curriculum (email)</a:t>
            </a:r>
          </a:p>
          <a:p>
            <a:pPr marL="514350" indent="-514350">
              <a:buFont typeface="+mj-lt"/>
              <a:buAutoNum type="arabicPeriod"/>
            </a:pPr>
            <a:r>
              <a:rPr lang="en-US" sz="2400" dirty="0" err="1" smtClean="0"/>
              <a:t>Unicef</a:t>
            </a:r>
            <a:r>
              <a:rPr lang="en-US" sz="2400" dirty="0" smtClean="0"/>
              <a:t> online fundraising w/goal$, email, Facebook </a:t>
            </a:r>
          </a:p>
          <a:p>
            <a:pPr lvl="1"/>
            <a:r>
              <a:rPr lang="en-US" sz="2400" dirty="0" smtClean="0">
                <a:solidFill>
                  <a:srgbClr val="FF0000"/>
                </a:solidFill>
              </a:rPr>
              <a:t>Outreach: helped </a:t>
            </a:r>
            <a:r>
              <a:rPr lang="en-US" sz="2400" dirty="0">
                <a:solidFill>
                  <a:srgbClr val="FF0000"/>
                </a:solidFill>
              </a:rPr>
              <a:t>coordinate efforts at a private school where they collected $8k</a:t>
            </a:r>
          </a:p>
          <a:p>
            <a:pPr marL="514350" indent="-514350">
              <a:buFont typeface="+mj-lt"/>
              <a:buAutoNum type="arabicPeriod"/>
            </a:pPr>
            <a:endParaRPr lang="en-US" sz="24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3200" y="2438400"/>
            <a:ext cx="2819400" cy="2114550"/>
          </a:xfrm>
          <a:prstGeom prst="rect">
            <a:avLst/>
          </a:prstGeom>
        </p:spPr>
      </p:pic>
    </p:spTree>
    <p:extLst>
      <p:ext uri="{BB962C8B-B14F-4D97-AF65-F5344CB8AC3E}">
        <p14:creationId xmlns:p14="http://schemas.microsoft.com/office/powerpoint/2010/main" val="1572996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collected $8k</a:t>
            </a:r>
            <a:endParaRPr lang="en-US" dirty="0"/>
          </a:p>
        </p:txBody>
      </p:sp>
      <p:sp>
        <p:nvSpPr>
          <p:cNvPr id="3" name="Content Placeholder 2"/>
          <p:cNvSpPr>
            <a:spLocks noGrp="1"/>
          </p:cNvSpPr>
          <p:nvPr>
            <p:ph idx="1"/>
          </p:nvPr>
        </p:nvSpPr>
        <p:spPr/>
        <p:txBody>
          <a:bodyPr/>
          <a:lstStyle/>
          <a:p>
            <a:pPr marL="0" indent="0">
              <a:buNone/>
            </a:pPr>
            <a:r>
              <a:rPr lang="en-US" dirty="0" smtClean="0"/>
              <a:t>How?</a:t>
            </a:r>
          </a:p>
          <a:p>
            <a:r>
              <a:rPr lang="en-US" dirty="0" smtClean="0"/>
              <a:t>Pizza Party challenge</a:t>
            </a:r>
          </a:p>
          <a:p>
            <a:r>
              <a:rPr lang="en-US" dirty="0" smtClean="0">
                <a:solidFill>
                  <a:srgbClr val="00CCFF"/>
                </a:solidFill>
              </a:rPr>
              <a:t>Videos –</a:t>
            </a:r>
            <a:r>
              <a:rPr lang="en-US" dirty="0" smtClean="0"/>
              <a:t>captive audience</a:t>
            </a:r>
          </a:p>
          <a:p>
            <a:r>
              <a:rPr lang="en-US" dirty="0" smtClean="0"/>
              <a:t>Casual Day</a:t>
            </a:r>
          </a:p>
          <a:p>
            <a:r>
              <a:rPr lang="en-US" dirty="0"/>
              <a:t> IAO club</a:t>
            </a:r>
          </a:p>
          <a:p>
            <a:r>
              <a:rPr lang="en-US" dirty="0" smtClean="0"/>
              <a:t> $8,000 !!</a:t>
            </a:r>
            <a:endParaRPr lang="en-US" dirty="0"/>
          </a:p>
        </p:txBody>
      </p:sp>
    </p:spTree>
    <p:extLst>
      <p:ext uri="{BB962C8B-B14F-4D97-AF65-F5344CB8AC3E}">
        <p14:creationId xmlns:p14="http://schemas.microsoft.com/office/powerpoint/2010/main" val="1100582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Glass design template">
  <a:themeElements>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lass design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Glas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las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las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las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las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las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las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las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as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las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as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as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lass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Presentation5</Template>
  <TotalTime>905</TotalTime>
  <Words>1245</Words>
  <Application>Microsoft Office PowerPoint</Application>
  <PresentationFormat>On-screen Show (4:3)</PresentationFormat>
  <Paragraphs>200</Paragraphs>
  <Slides>54</Slides>
  <Notes>22</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Glass design template</vt:lpstr>
      <vt:lpstr>Fundraising for Unicef :  Idea Sharing </vt:lpstr>
      <vt:lpstr>Outline</vt:lpstr>
      <vt:lpstr>Fundraising Guidelines 1. Brainstorm:  </vt:lpstr>
      <vt:lpstr>Fundraising Guidelines 2. Plan:  </vt:lpstr>
      <vt:lpstr>Fundraising Guidelines  3. Details:  </vt:lpstr>
      <vt:lpstr>Fundraising Guidelines 4. Running the Event:  </vt:lpstr>
      <vt:lpstr>Fundraising Guidelines 5. Follow-up:  </vt:lpstr>
      <vt:lpstr>Our Past Fundraising Activities</vt:lpstr>
      <vt:lpstr>High school collected $8k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Talent 4 Life (2005-2006)</vt:lpstr>
      <vt:lpstr>Talent for Life 2006</vt:lpstr>
      <vt:lpstr>Talent for Life 2006</vt:lpstr>
      <vt:lpstr>Talent for Life 2006</vt:lpstr>
      <vt:lpstr>Talent for Life 2006</vt:lpstr>
      <vt:lpstr>2009</vt:lpstr>
      <vt:lpstr>2009</vt:lpstr>
      <vt:lpstr>PowerPoint Presentation</vt:lpstr>
      <vt:lpstr>PowerPoint Presentation</vt:lpstr>
      <vt:lpstr>PowerPoint Presentation</vt:lpstr>
      <vt:lpstr>PowerPoint Presentation</vt:lpstr>
      <vt:lpstr>UPR-Mayagüez donations</vt:lpstr>
      <vt:lpstr>UNICEF Factoids…</vt:lpstr>
      <vt:lpstr>What is UNICEF? </vt:lpstr>
      <vt:lpstr>PowerPoint Presentation</vt:lpstr>
      <vt:lpstr>PowerPoint Presentation</vt:lpstr>
      <vt:lpstr>Every year 8 million people die…</vt:lpstr>
      <vt:lpstr>Every year 8 million people die…</vt:lpstr>
      <vt:lpstr>A little bit goes a long way… …Health:</vt:lpstr>
      <vt:lpstr>A little bit goes a long way… … in Nutrition: </vt:lpstr>
      <vt:lpstr>A little bit goes a long way… … in Education: </vt:lpstr>
      <vt:lpstr>Trick-or-Treat for</vt:lpstr>
      <vt:lpstr>All-Campus Lobbies info sessions</vt:lpstr>
      <vt:lpstr>PowerPoint Presentation</vt:lpstr>
      <vt:lpstr>PowerPoint Presentation</vt:lpstr>
      <vt:lpstr>PowerPoint Presentation</vt:lpstr>
      <vt:lpstr>PowerPoint Presentation</vt:lpstr>
      <vt:lpstr>Unicef UPRM Team</vt:lpstr>
      <vt:lpstr>Since 2003, UPRM has been among Top 5 of all teams in the U.S.!</vt:lpstr>
      <vt:lpstr>PowerPoint Presentation</vt:lpstr>
      <vt:lpstr>Since 2003, UPRM has been among Top 5 of all teams in the U.S.!</vt:lpstr>
      <vt:lpstr>PowerPoint Presentation</vt:lpstr>
      <vt:lpstr>What worked… </vt:lpstr>
      <vt:lpstr>General Fundraising Guidelines</vt:lpstr>
      <vt:lpstr>“Be the change you want to see in the world”</vt:lpstr>
      <vt:lpstr>Let’s hear about your ideas</vt:lpstr>
    </vt:vector>
  </TitlesOfParts>
  <Company>Universidad de Puerto Rico en Mayaguez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 CruzPol</dc:creator>
  <cp:lastModifiedBy>Joe Virella</cp:lastModifiedBy>
  <cp:revision>145</cp:revision>
  <dcterms:created xsi:type="dcterms:W3CDTF">2003-09-08T17:25:13Z</dcterms:created>
  <dcterms:modified xsi:type="dcterms:W3CDTF">2012-10-04T05:41:36Z</dcterms:modified>
</cp:coreProperties>
</file>